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Layouts/slideLayout15.xml" ContentType="application/vnd.openxmlformats-officedocument.presentationml.slideLayout+xml"/>
  <Override PartName="/ppt/slides/slide27.xml" ContentType="application/vnd.openxmlformats-officedocument.presentationml.slide+xml"/>
  <Default Extension="vml" ContentType="application/vnd.openxmlformats-officedocument.vmlDrawing"/>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docProps/app.xml" ContentType="application/vnd.openxmlformats-officedocument.extended-properties+xml"/>
  <Override PartName="/ppt/notesSlides/notesSlide4.xml" ContentType="application/vnd.openxmlformats-officedocument.presentationml.notesSlide+xml"/>
  <Override PartName="/ppt/embeddings/Microsoft_Equation1.bin" ContentType="application/vnd.openxmlformats-officedocument.oleObject"/>
  <Override PartName="/ppt/slides/slide41.xml" ContentType="application/vnd.openxmlformats-officedocument.presentationml.slide+xml"/>
  <Override PartName="/ppt/theme/theme3.xml" ContentType="application/vnd.openxmlformats-officedocument.theme+xml"/>
  <Override PartName="/ppt/slideLayouts/slideLayout19.xml" ContentType="application/vnd.openxmlformats-officedocument.presentationml.slideLayout+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Lst>
  <p:notesMasterIdLst>
    <p:notesMasterId r:id="rId45"/>
  </p:notesMasterIdLst>
  <p:sldIdLst>
    <p:sldId id="283" r:id="rId3"/>
    <p:sldId id="258" r:id="rId4"/>
    <p:sldId id="292" r:id="rId5"/>
    <p:sldId id="259" r:id="rId6"/>
    <p:sldId id="260" r:id="rId7"/>
    <p:sldId id="261" r:id="rId8"/>
    <p:sldId id="262" r:id="rId9"/>
    <p:sldId id="293" r:id="rId10"/>
    <p:sldId id="264" r:id="rId11"/>
    <p:sldId id="265" r:id="rId12"/>
    <p:sldId id="266" r:id="rId13"/>
    <p:sldId id="267" r:id="rId14"/>
    <p:sldId id="268" r:id="rId15"/>
    <p:sldId id="269" r:id="rId16"/>
    <p:sldId id="270" r:id="rId17"/>
    <p:sldId id="294" r:id="rId18"/>
    <p:sldId id="295" r:id="rId19"/>
    <p:sldId id="298" r:id="rId20"/>
    <p:sldId id="299" r:id="rId21"/>
    <p:sldId id="300" r:id="rId22"/>
    <p:sldId id="296" r:id="rId23"/>
    <p:sldId id="271" r:id="rId24"/>
    <p:sldId id="272" r:id="rId25"/>
    <p:sldId id="273" r:id="rId26"/>
    <p:sldId id="274" r:id="rId27"/>
    <p:sldId id="275" r:id="rId28"/>
    <p:sldId id="276" r:id="rId29"/>
    <p:sldId id="277" r:id="rId30"/>
    <p:sldId id="278" r:id="rId31"/>
    <p:sldId id="279" r:id="rId32"/>
    <p:sldId id="280" r:id="rId33"/>
    <p:sldId id="281" r:id="rId34"/>
    <p:sldId id="291" r:id="rId35"/>
    <p:sldId id="301" r:id="rId36"/>
    <p:sldId id="284" r:id="rId37"/>
    <p:sldId id="286" r:id="rId38"/>
    <p:sldId id="287" r:id="rId39"/>
    <p:sldId id="297" r:id="rId40"/>
    <p:sldId id="288" r:id="rId41"/>
    <p:sldId id="289" r:id="rId42"/>
    <p:sldId id="290" r:id="rId43"/>
    <p:sldId id="282"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1124" autoAdjust="0"/>
  </p:normalViewPr>
  <p:slideViewPr>
    <p:cSldViewPr snapToGrid="0" snapToObjects="1">
      <p:cViewPr varScale="1">
        <p:scale>
          <a:sx n="100" d="100"/>
          <a:sy n="100" d="100"/>
        </p:scale>
        <p:origin x="-440"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050"/>
    </p:cViewPr>
  </p:sorter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F8286F-8288-0D41-9D4D-E5AC0D1BF99A}" type="datetimeFigureOut">
              <a:rPr lang="en-US" smtClean="0"/>
              <a:pPr/>
              <a:t>4/25/16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0221AD-B95B-1B44-B754-B7F5B0F872C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25185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Observing</a:t>
            </a:r>
            <a:r>
              <a:rPr lang="en-US" baseline="0" dirty="0" smtClean="0"/>
              <a:t> CC trends and expected changes</a:t>
            </a:r>
            <a:endParaRPr lang="en-US" dirty="0"/>
          </a:p>
        </p:txBody>
      </p:sp>
      <p:sp>
        <p:nvSpPr>
          <p:cNvPr id="4" name="Slide Number Placeholder 3"/>
          <p:cNvSpPr>
            <a:spLocks noGrp="1"/>
          </p:cNvSpPr>
          <p:nvPr>
            <p:ph type="sldNum" sz="quarter" idx="10"/>
          </p:nvPr>
        </p:nvSpPr>
        <p:spPr/>
        <p:txBody>
          <a:bodyPr/>
          <a:lstStyle/>
          <a:p>
            <a:fld id="{ED01C953-B606-46A6-BE4E-213DEF5F20B6}"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HOT and MIKE detectable</a:t>
            </a:r>
          </a:p>
          <a:p>
            <a:r>
              <a:rPr lang="en-GB" dirty="0" smtClean="0"/>
              <a:t>At BATS, PP </a:t>
            </a:r>
            <a:r>
              <a:rPr lang="en-GB" dirty="0" err="1" smtClean="0"/>
              <a:t>n.d</a:t>
            </a:r>
            <a:r>
              <a:rPr lang="en-GB" dirty="0" smtClean="0"/>
              <a:t>.</a:t>
            </a:r>
            <a:r>
              <a:rPr lang="en-GB" baseline="0" dirty="0" smtClean="0"/>
              <a:t> </a:t>
            </a:r>
            <a:r>
              <a:rPr lang="en-GB" baseline="0" dirty="0" err="1" smtClean="0"/>
              <a:t>Dyfamed</a:t>
            </a:r>
            <a:r>
              <a:rPr lang="en-GB" baseline="0" dirty="0" smtClean="0"/>
              <a:t> </a:t>
            </a:r>
            <a:r>
              <a:rPr lang="en-GB" baseline="0" dirty="0" err="1" smtClean="0"/>
              <a:t>chl</a:t>
            </a:r>
            <a:r>
              <a:rPr lang="en-GB" baseline="0" dirty="0" smtClean="0"/>
              <a:t> + export; ESTOC </a:t>
            </a:r>
            <a:r>
              <a:rPr lang="en-GB" baseline="0" dirty="0" err="1" smtClean="0"/>
              <a:t>chl</a:t>
            </a:r>
            <a:r>
              <a:rPr lang="en-GB" baseline="0" dirty="0" smtClean="0"/>
              <a:t>; </a:t>
            </a:r>
          </a:p>
          <a:p>
            <a:r>
              <a:rPr lang="en-GB" baseline="0" dirty="0" smtClean="0"/>
              <a:t>PAP min 9 (ph), max 30 (o2)</a:t>
            </a:r>
            <a:endParaRPr lang="en-GB"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15</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More than 20 now</a:t>
            </a:r>
          </a:p>
          <a:p>
            <a:r>
              <a:rPr lang="en-GB" dirty="0" smtClean="0"/>
              <a:t>Suggests that the SST trend is indeed reflecting long-term climate change, but that the trends in NPP and </a:t>
            </a:r>
            <a:r>
              <a:rPr lang="en-GB" dirty="0" err="1" smtClean="0"/>
              <a:t>chl</a:t>
            </a:r>
            <a:r>
              <a:rPr lang="en-GB" dirty="0" smtClean="0"/>
              <a:t> may yet prove to</a:t>
            </a:r>
            <a:r>
              <a:rPr lang="en-GB" baseline="0" dirty="0" smtClean="0"/>
              <a:t> be associated with natural variability and so should not yet be ascribed to climate change</a:t>
            </a:r>
          </a:p>
          <a:p>
            <a:r>
              <a:rPr lang="en-GB" baseline="0" dirty="0" smtClean="0"/>
              <a:t>Can use the kind of information we’ve generated in this analysis to figure out if can yet ascribe changes or not</a:t>
            </a:r>
            <a:endParaRPr lang="en-GB" dirty="0"/>
          </a:p>
        </p:txBody>
      </p:sp>
      <p:sp>
        <p:nvSpPr>
          <p:cNvPr id="4" name="Slide Number Placeholder 3"/>
          <p:cNvSpPr>
            <a:spLocks noGrp="1"/>
          </p:cNvSpPr>
          <p:nvPr>
            <p:ph type="sldNum" sz="quarter" idx="10"/>
          </p:nvPr>
        </p:nvSpPr>
        <p:spPr/>
        <p:txBody>
          <a:bodyPr/>
          <a:lstStyle/>
          <a:p>
            <a:fld id="{BC0221AD-B95B-1B44-B754-B7F5B0F872C6}"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7724592"/>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30 years of data so much</a:t>
            </a:r>
            <a:r>
              <a:rPr lang="en-GB" baseline="0" dirty="0" smtClean="0"/>
              <a:t> longer than n*, so this trend highly likely to be long-term trend</a:t>
            </a:r>
            <a:endParaRPr lang="en-GB" dirty="0"/>
          </a:p>
        </p:txBody>
      </p:sp>
      <p:sp>
        <p:nvSpPr>
          <p:cNvPr id="4" name="Slide Number Placeholder 3"/>
          <p:cNvSpPr>
            <a:spLocks noGrp="1"/>
          </p:cNvSpPr>
          <p:nvPr>
            <p:ph type="sldNum" sz="quarter" idx="10"/>
          </p:nvPr>
        </p:nvSpPr>
        <p:spPr/>
        <p:txBody>
          <a:bodyPr/>
          <a:lstStyle/>
          <a:p>
            <a:fld id="{BC0221AD-B95B-1B44-B754-B7F5B0F872C6}"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2641289"/>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C0221AD-B95B-1B44-B754-B7F5B0F872C6}"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2641289"/>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Take a 10 year</a:t>
            </a:r>
            <a:r>
              <a:rPr lang="en-GB" baseline="0" dirty="0" smtClean="0"/>
              <a:t> chunk : stat sig trend. Our analysis suggests this </a:t>
            </a:r>
            <a:r>
              <a:rPr lang="en-GB" baseline="0" dirty="0" err="1" smtClean="0"/>
              <a:t>prob</a:t>
            </a:r>
            <a:r>
              <a:rPr lang="en-GB" baseline="0" dirty="0" smtClean="0"/>
              <a:t> not due to long-term trend but rather natural variability</a:t>
            </a:r>
            <a:endParaRPr lang="en-GB" dirty="0"/>
          </a:p>
        </p:txBody>
      </p:sp>
      <p:sp>
        <p:nvSpPr>
          <p:cNvPr id="4" name="Slide Number Placeholder 3"/>
          <p:cNvSpPr>
            <a:spLocks noGrp="1"/>
          </p:cNvSpPr>
          <p:nvPr>
            <p:ph type="sldNum" sz="quarter" idx="10"/>
          </p:nvPr>
        </p:nvSpPr>
        <p:spPr/>
        <p:txBody>
          <a:bodyPr/>
          <a:lstStyle/>
          <a:p>
            <a:fld id="{BC0221AD-B95B-1B44-B754-B7F5B0F872C6}"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2641289"/>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Take a 12 year</a:t>
            </a:r>
            <a:r>
              <a:rPr lang="en-GB" baseline="0" dirty="0" smtClean="0"/>
              <a:t> chunk : and consist with our predictions of n* the stat sig trend disappears i.e. if you have more than 11 years of data then you can reliably distinguish a long-term trend (if there is one) from natural </a:t>
            </a:r>
            <a:r>
              <a:rPr lang="en-GB" baseline="0" dirty="0" err="1" smtClean="0"/>
              <a:t>variabillity</a:t>
            </a:r>
            <a:r>
              <a:rPr lang="en-GB" baseline="0" dirty="0" smtClean="0"/>
              <a:t>.  This dataset is substantially longer than n* so that if a long-term trend were present, it could be reliably detected.  Suggests that anthropogenic forcing in SST at BATS not yet distinguishable from natural </a:t>
            </a:r>
            <a:r>
              <a:rPr lang="en-GB" baseline="0" dirty="0" err="1" smtClean="0"/>
              <a:t>var</a:t>
            </a:r>
            <a:endParaRPr lang="en-GB" dirty="0"/>
          </a:p>
        </p:txBody>
      </p:sp>
      <p:sp>
        <p:nvSpPr>
          <p:cNvPr id="4" name="Slide Number Placeholder 3"/>
          <p:cNvSpPr>
            <a:spLocks noGrp="1"/>
          </p:cNvSpPr>
          <p:nvPr>
            <p:ph type="sldNum" sz="quarter" idx="10"/>
          </p:nvPr>
        </p:nvSpPr>
        <p:spPr/>
        <p:txBody>
          <a:bodyPr/>
          <a:lstStyle/>
          <a:p>
            <a:fld id="{BC0221AD-B95B-1B44-B754-B7F5B0F872C6}"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2641289"/>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Crude approach but...</a:t>
            </a:r>
            <a:endParaRPr lang="en-GB"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23</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Red</a:t>
            </a:r>
            <a:r>
              <a:rPr lang="en-GB" baseline="0" dirty="0" smtClean="0"/>
              <a:t> star is PAP, blue is 2</a:t>
            </a:r>
            <a:r>
              <a:rPr lang="en-GB" baseline="30000" dirty="0" smtClean="0"/>
              <a:t>nd</a:t>
            </a:r>
            <a:r>
              <a:rPr lang="en-GB" baseline="0" dirty="0" smtClean="0"/>
              <a:t> time series</a:t>
            </a:r>
            <a:endParaRPr lang="en-GB"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24</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Further away</a:t>
            </a:r>
            <a:r>
              <a:rPr lang="en-GB" baseline="0" dirty="0" smtClean="0"/>
              <a:t> you get, R gets smaller until no longer stat sig</a:t>
            </a:r>
            <a:endParaRPr lang="en-GB"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25</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Matching</a:t>
            </a:r>
            <a:r>
              <a:rPr lang="en-GB" baseline="0" dirty="0" smtClean="0"/>
              <a:t> variability AND mean</a:t>
            </a:r>
            <a:endParaRPr lang="en-GB"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26</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Just</a:t>
            </a:r>
            <a:r>
              <a:rPr lang="en-GB" baseline="0" dirty="0" smtClean="0"/>
              <a:t> 2 examples: food availability and </a:t>
            </a:r>
            <a:r>
              <a:rPr lang="en-GB" baseline="0" dirty="0" err="1" smtClean="0"/>
              <a:t>cliamte</a:t>
            </a:r>
            <a:r>
              <a:rPr lang="en-GB" baseline="0" dirty="0" smtClean="0"/>
              <a:t> regulation</a:t>
            </a:r>
            <a:endParaRPr lang="en-GB" dirty="0" smtClean="0"/>
          </a:p>
          <a:p>
            <a:r>
              <a:rPr lang="en-GB" dirty="0" smtClean="0"/>
              <a:t>That’s part of the reason we undertake sustained</a:t>
            </a:r>
            <a:r>
              <a:rPr lang="en-GB" baseline="0" dirty="0" smtClean="0"/>
              <a:t> observations of the ocean</a:t>
            </a:r>
            <a:endParaRPr lang="en-GB" dirty="0"/>
          </a:p>
        </p:txBody>
      </p:sp>
      <p:sp>
        <p:nvSpPr>
          <p:cNvPr id="4" name="Slide Number Placeholder 3"/>
          <p:cNvSpPr>
            <a:spLocks noGrp="1"/>
          </p:cNvSpPr>
          <p:nvPr>
            <p:ph type="sldNum" sz="quarter" idx="10"/>
          </p:nvPr>
        </p:nvSpPr>
        <p:spPr/>
        <p:txBody>
          <a:bodyPr/>
          <a:lstStyle/>
          <a:p>
            <a:fld id="{BC0221AD-B95B-1B44-B754-B7F5B0F872C6}" type="slidenum">
              <a:rPr lang="en-US" smtClean="0"/>
              <a:pPr/>
              <a:t>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7652296"/>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27</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28</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29</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30</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Other sources of data – surface T, </a:t>
            </a:r>
            <a:r>
              <a:rPr lang="en-GB" baseline="0" dirty="0" err="1" smtClean="0"/>
              <a:t>chl</a:t>
            </a:r>
            <a:r>
              <a:rPr lang="en-GB" baseline="0" dirty="0" smtClean="0"/>
              <a:t> by satellite, Argo, bio-Argo etc.</a:t>
            </a:r>
            <a:endParaRPr lang="en-GB"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32</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Optimal location where footprint large and n* short (ignoring logistics)</a:t>
            </a:r>
            <a:endParaRPr lang="en-GB" dirty="0"/>
          </a:p>
        </p:txBody>
      </p:sp>
      <p:sp>
        <p:nvSpPr>
          <p:cNvPr id="4" name="Slide Number Placeholder 3"/>
          <p:cNvSpPr>
            <a:spLocks noGrp="1"/>
          </p:cNvSpPr>
          <p:nvPr>
            <p:ph type="sldNum" sz="quarter" idx="10"/>
          </p:nvPr>
        </p:nvSpPr>
        <p:spPr/>
        <p:txBody>
          <a:bodyPr/>
          <a:lstStyle/>
          <a:p>
            <a:fld id="{BC0221AD-B95B-1B44-B754-B7F5B0F872C6}" type="slidenum">
              <a:rPr lang="en-US" smtClean="0"/>
              <a:pPr/>
              <a:t>33</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58255366"/>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this based on model results….</a:t>
            </a:r>
            <a:endParaRPr lang="en-GB" dirty="0"/>
          </a:p>
        </p:txBody>
      </p:sp>
      <p:sp>
        <p:nvSpPr>
          <p:cNvPr id="4" name="Slide Number Placeholder 3"/>
          <p:cNvSpPr>
            <a:spLocks noGrp="1"/>
          </p:cNvSpPr>
          <p:nvPr>
            <p:ph type="sldNum" sz="quarter" idx="10"/>
          </p:nvPr>
        </p:nvSpPr>
        <p:spPr/>
        <p:txBody>
          <a:bodyPr/>
          <a:lstStyle/>
          <a:p>
            <a:fld id="{BC0221AD-B95B-1B44-B754-B7F5B0F872C6}" type="slidenum">
              <a:rPr lang="en-US" smtClean="0"/>
              <a:pPr/>
              <a:t>34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65088341"/>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Only</a:t>
            </a:r>
            <a:r>
              <a:rPr lang="en-GB" baseline="0" dirty="0" smtClean="0"/>
              <a:t> 2 </a:t>
            </a:r>
            <a:r>
              <a:rPr lang="en-GB" baseline="0" dirty="0" err="1" smtClean="0"/>
              <a:t>vars</a:t>
            </a:r>
            <a:r>
              <a:rPr lang="en-GB" baseline="0" dirty="0" smtClean="0"/>
              <a:t> we can test at right space and time scales: </a:t>
            </a:r>
            <a:r>
              <a:rPr lang="en-GB" baseline="0" dirty="0" err="1" smtClean="0"/>
              <a:t>chl</a:t>
            </a:r>
            <a:r>
              <a:rPr lang="en-GB" baseline="0" dirty="0" smtClean="0"/>
              <a:t> and T</a:t>
            </a:r>
          </a:p>
          <a:p>
            <a:r>
              <a:rPr lang="en-GB" baseline="0" dirty="0" smtClean="0"/>
              <a:t>Can you guess which is </a:t>
            </a:r>
            <a:r>
              <a:rPr lang="en-GB" baseline="0" dirty="0" err="1" smtClean="0"/>
              <a:t>obs</a:t>
            </a:r>
            <a:r>
              <a:rPr lang="en-GB" baseline="0" dirty="0" smtClean="0"/>
              <a:t>?</a:t>
            </a:r>
          </a:p>
          <a:p>
            <a:r>
              <a:rPr lang="en-GB" sz="1200" kern="1200" dirty="0" smtClean="0">
                <a:solidFill>
                  <a:schemeClr val="tx1"/>
                </a:solidFill>
                <a:effectLst/>
                <a:latin typeface="+mn-lt"/>
                <a:ea typeface="+mn-ea"/>
                <a:cs typeface="+mn-cs"/>
              </a:rPr>
              <a:t>Overall, the models represent the natural variability in SST very well, although it is underestimated in the Arctic.  For chlorophyll, observed variability is generally larger than modelled in the coastal and polar regions</a:t>
            </a:r>
            <a:endParaRPr lang="en-GB" dirty="0"/>
          </a:p>
        </p:txBody>
      </p:sp>
      <p:sp>
        <p:nvSpPr>
          <p:cNvPr id="4" name="Slide Number Placeholder 3"/>
          <p:cNvSpPr>
            <a:spLocks noGrp="1"/>
          </p:cNvSpPr>
          <p:nvPr>
            <p:ph type="sldNum" sz="quarter" idx="10"/>
          </p:nvPr>
        </p:nvSpPr>
        <p:spPr/>
        <p:txBody>
          <a:bodyPr/>
          <a:lstStyle/>
          <a:p>
            <a:fld id="{BC0221AD-B95B-1B44-B754-B7F5B0F872C6}" type="slidenum">
              <a:rPr lang="en-US" smtClean="0"/>
              <a:pPr/>
              <a:t>35</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0045994"/>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Return to questions</a:t>
            </a:r>
            <a:r>
              <a:rPr lang="en-GB" baseline="0" dirty="0" smtClean="0"/>
              <a:t> I posed at the beginning</a:t>
            </a:r>
            <a:endParaRPr lang="en-GB" dirty="0"/>
          </a:p>
        </p:txBody>
      </p:sp>
      <p:sp>
        <p:nvSpPr>
          <p:cNvPr id="4" name="Slide Number Placeholder 3"/>
          <p:cNvSpPr>
            <a:spLocks noGrp="1"/>
          </p:cNvSpPr>
          <p:nvPr>
            <p:ph type="sldNum" sz="quarter" idx="10"/>
          </p:nvPr>
        </p:nvSpPr>
        <p:spPr/>
        <p:txBody>
          <a:bodyPr/>
          <a:lstStyle/>
          <a:p>
            <a:fld id="{BC0221AD-B95B-1B44-B754-B7F5B0F872C6}" type="slidenum">
              <a:rPr lang="en-US" smtClean="0"/>
              <a:pPr/>
              <a:t>37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5240416"/>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But some variables, in some places are OK</a:t>
            </a:r>
          </a:p>
          <a:p>
            <a:r>
              <a:rPr lang="en-GB" dirty="0" smtClean="0"/>
              <a:t>Satellites,</a:t>
            </a:r>
            <a:r>
              <a:rPr lang="en-GB" baseline="0" dirty="0" smtClean="0"/>
              <a:t> </a:t>
            </a:r>
            <a:r>
              <a:rPr lang="en-GB" dirty="0" smtClean="0"/>
              <a:t>Bio-</a:t>
            </a:r>
            <a:r>
              <a:rPr lang="en-GB" dirty="0" err="1" smtClean="0"/>
              <a:t>argo</a:t>
            </a:r>
            <a:r>
              <a:rPr lang="en-GB" dirty="0" smtClean="0"/>
              <a:t>,</a:t>
            </a:r>
            <a:r>
              <a:rPr lang="en-GB" baseline="0" dirty="0" smtClean="0"/>
              <a:t> Argo, gliders etc.</a:t>
            </a:r>
          </a:p>
          <a:p>
            <a:r>
              <a:rPr lang="en-GB" baseline="0" dirty="0" smtClean="0"/>
              <a:t>Provides a basis for objective assessment of existing and future planned SOs</a:t>
            </a:r>
            <a:endParaRPr lang="en-GB"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42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Role of natural variability  in assessing climate change</a:t>
            </a:r>
          </a:p>
          <a:p>
            <a:pPr>
              <a:buFontTx/>
              <a:buChar char="-"/>
            </a:pPr>
            <a:r>
              <a:rPr lang="en-GB" dirty="0" smtClean="0"/>
              <a:t>Masks</a:t>
            </a:r>
            <a:r>
              <a:rPr lang="en-GB" baseline="0" dirty="0" smtClean="0"/>
              <a:t> long-term trends</a:t>
            </a:r>
          </a:p>
          <a:p>
            <a:pPr>
              <a:buFontTx/>
              <a:buChar char="-"/>
            </a:pPr>
            <a:r>
              <a:rPr lang="en-GB" baseline="0" dirty="0" smtClean="0"/>
              <a:t> systems are adapted to range of natural variability</a:t>
            </a:r>
            <a:endParaRPr lang="en-GB"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6</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Red</a:t>
            </a:r>
            <a:r>
              <a:rPr lang="en-GB" baseline="0" dirty="0" smtClean="0"/>
              <a:t> particularly appropriate to this study.  To address this</a:t>
            </a:r>
            <a:endParaRPr lang="en-GB" dirty="0"/>
          </a:p>
        </p:txBody>
      </p:sp>
      <p:sp>
        <p:nvSpPr>
          <p:cNvPr id="4" name="Slide Number Placeholder 3"/>
          <p:cNvSpPr>
            <a:spLocks noGrp="1"/>
          </p:cNvSpPr>
          <p:nvPr>
            <p:ph type="sldNum" sz="quarter" idx="10"/>
          </p:nvPr>
        </p:nvSpPr>
        <p:spPr/>
        <p:txBody>
          <a:bodyPr/>
          <a:lstStyle/>
          <a:p>
            <a:fld id="{BC0221AD-B95B-1B44-B754-B7F5B0F872C6}" type="slidenum">
              <a:rPr lang="en-US" smtClean="0"/>
              <a:pPr/>
              <a:t>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8339290"/>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CMIP5 archive</a:t>
            </a:r>
          </a:p>
          <a:p>
            <a:r>
              <a:rPr lang="en-US" dirty="0" smtClean="0"/>
              <a:t>Variables selected because sufficient</a:t>
            </a:r>
            <a:r>
              <a:rPr lang="en-US" baseline="0" dirty="0" smtClean="0"/>
              <a:t> number of models have that output</a:t>
            </a:r>
            <a:endParaRPr lang="en-US"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9</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CA768E-FF34-46F9-A145-3B766545A60B}" type="slidenum">
              <a:rPr lang="en-US"/>
              <a:pPr/>
              <a:t>10</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r>
              <a:rPr lang="en-GB" dirty="0" smtClean="0"/>
              <a:t>Variable called </a:t>
            </a:r>
            <a:r>
              <a:rPr lang="en-GB" dirty="0" err="1" smtClean="0"/>
              <a:t>n</a:t>
            </a:r>
            <a:r>
              <a:rPr lang="en-GB" dirty="0" smtClean="0"/>
              <a:t>*: number of years</a:t>
            </a:r>
            <a:r>
              <a:rPr lang="en-GB" baseline="0" dirty="0" smtClean="0"/>
              <a:t> of data needed to distinguish a trend from natural variability</a:t>
            </a:r>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pH v. Fast – chemistry</a:t>
            </a:r>
          </a:p>
          <a:p>
            <a:r>
              <a:rPr lang="en-GB" dirty="0" smtClean="0"/>
              <a:t>SST fast</a:t>
            </a:r>
          </a:p>
          <a:p>
            <a:r>
              <a:rPr lang="en-GB" dirty="0" smtClean="0"/>
              <a:t>Further</a:t>
            </a:r>
            <a:r>
              <a:rPr lang="en-GB" baseline="0" dirty="0" smtClean="0"/>
              <a:t> you get from the physics, the longer it takes, although there are some places of rapid detection even in </a:t>
            </a:r>
            <a:r>
              <a:rPr lang="en-GB" baseline="0" dirty="0" err="1" smtClean="0"/>
              <a:t>chl</a:t>
            </a:r>
            <a:r>
              <a:rPr lang="en-GB" baseline="0" dirty="0" smtClean="0"/>
              <a:t>/PP etc.</a:t>
            </a:r>
            <a:endParaRPr lang="en-GB"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12</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considering fixed point observatories: BATS, HOTS,</a:t>
            </a:r>
            <a:r>
              <a:rPr lang="en-US" baseline="0" dirty="0" smtClean="0"/>
              <a:t> PAP</a:t>
            </a:r>
            <a:endParaRPr lang="en-US" dirty="0"/>
          </a:p>
        </p:txBody>
      </p:sp>
      <p:sp>
        <p:nvSpPr>
          <p:cNvPr id="4" name="Slide Number Placeholder 3"/>
          <p:cNvSpPr>
            <a:spLocks noGrp="1"/>
          </p:cNvSpPr>
          <p:nvPr>
            <p:ph type="sldNum" sz="quarter" idx="10"/>
          </p:nvPr>
        </p:nvSpPr>
        <p:spPr/>
        <p:txBody>
          <a:bodyPr/>
          <a:lstStyle/>
          <a:p>
            <a:fld id="{22F17102-9935-4428-9221-9D66EFC54556}" type="slidenum">
              <a:rPr lang="en-GB" smtClean="0"/>
              <a:pPr/>
              <a:t>13</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06987A08-359B-1341-AA8D-42CBB94D26E5}" type="datetimeFigureOut">
              <a:rPr lang="en-US" smtClean="0"/>
              <a:pPr/>
              <a:t>4/25/16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A6329-D4CE-1041-BF3D-2C64F78B2D3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6987A08-359B-1341-AA8D-42CBB94D26E5}" type="datetimeFigureOut">
              <a:rPr lang="en-US" smtClean="0"/>
              <a:pPr/>
              <a:t>4/25/16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A6329-D4CE-1041-BF3D-2C64F78B2D3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6987A08-359B-1341-AA8D-42CBB94D26E5}" type="datetimeFigureOut">
              <a:rPr lang="en-US" smtClean="0"/>
              <a:pPr/>
              <a:t>4/25/16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A6329-D4CE-1041-BF3D-2C64F78B2D3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pic>
        <p:nvPicPr>
          <p:cNvPr id="5" name="Picture 4" descr="NOC powerpoint.jpg"/>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892425"/>
            <a:ext cx="7772400" cy="638175"/>
          </a:xfrm>
          <a:prstGeom prst="rect">
            <a:avLst/>
          </a:prstGeom>
        </p:spPr>
        <p:txBody>
          <a:bodyPr/>
          <a:lstStyle>
            <a:lvl1pPr>
              <a:defRPr>
                <a:solidFill>
                  <a:srgbClr val="E6DA1C"/>
                </a:solidFil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1371600" y="3644900"/>
            <a:ext cx="6400800" cy="368300"/>
          </a:xfrm>
          <a:prstGeom prst="rect">
            <a:avLst/>
          </a:prstGeom>
        </p:spPr>
        <p:txBody>
          <a:bodyPr>
            <a:normAutofit/>
          </a:bodyPr>
          <a:lstStyle>
            <a:lvl1pPr marL="0" indent="0" algn="ctr">
              <a:buNone/>
              <a:defRPr sz="1500"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7775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GB" dirty="0" smtClean="0"/>
              <a:t>Click to edit Master text styles</a:t>
            </a:r>
          </a:p>
          <a:p>
            <a:pPr lvl="1"/>
            <a:r>
              <a:rPr lang="en-GB" dirty="0" smtClean="0"/>
              <a:t>Second level</a:t>
            </a:r>
          </a:p>
          <a:p>
            <a:pPr lvl="2"/>
            <a:r>
              <a:rPr lang="en-GB" dirty="0" smtClean="0"/>
              <a:t>Third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08822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768601"/>
            <a:ext cx="7772400" cy="584200"/>
          </a:xfrm>
          <a:prstGeom prst="rect">
            <a:avLst/>
          </a:prstGeom>
        </p:spPr>
        <p:txBody>
          <a:bodyPr anchor="t">
            <a:normAutofit/>
          </a:bodyPr>
          <a:lstStyle>
            <a:lvl1pPr algn="ctr">
              <a:defRPr sz="3000" b="0" i="0" cap="none"/>
            </a:lvl1pPr>
          </a:lstStyle>
          <a:p>
            <a:r>
              <a:rPr lang="en-GB" dirty="0" smtClean="0"/>
              <a:t>Click to edit Master title style</a:t>
            </a:r>
            <a:endParaRPr lang="en-US" dirty="0"/>
          </a:p>
        </p:txBody>
      </p:sp>
      <p:sp>
        <p:nvSpPr>
          <p:cNvPr id="3" name="Text Placeholder 2"/>
          <p:cNvSpPr>
            <a:spLocks noGrp="1"/>
          </p:cNvSpPr>
          <p:nvPr>
            <p:ph type="body" idx="1"/>
          </p:nvPr>
        </p:nvSpPr>
        <p:spPr>
          <a:xfrm>
            <a:off x="722313" y="3365501"/>
            <a:ext cx="7772400" cy="558799"/>
          </a:xfrm>
          <a:prstGeom prst="rect">
            <a:avLst/>
          </a:prstGeom>
        </p:spPr>
        <p:txBody>
          <a:bodyPr anchor="ctr" anchorCtr="0">
            <a:normAutofit/>
          </a:bodyPr>
          <a:lstStyle>
            <a:lvl1pPr marL="0" indent="0" algn="ctr">
              <a:buNone/>
              <a:defRPr sz="1500" b="1" i="0" cap="all">
                <a:solidFill>
                  <a:srgbClr val="3879AA"/>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50805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7878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10411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21806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5238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9170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06987A08-359B-1341-AA8D-42CBB94D26E5}" type="datetimeFigureOut">
              <a:rPr lang="en-US" smtClean="0"/>
              <a:pPr/>
              <a:t>4/25/16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A6329-D4CE-1041-BF3D-2C64F78B2D3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6987A08-359B-1341-AA8D-42CBB94D26E5}" type="datetimeFigureOut">
              <a:rPr lang="en-US" smtClean="0"/>
              <a:pPr/>
              <a:t>4/25/16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A6329-D4CE-1041-BF3D-2C64F78B2D3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06987A08-359B-1341-AA8D-42CBB94D26E5}" type="datetimeFigureOut">
              <a:rPr lang="en-US" smtClean="0"/>
              <a:pPr/>
              <a:t>4/25/16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A6329-D4CE-1041-BF3D-2C64F78B2D3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6987A08-359B-1341-AA8D-42CBB94D26E5}" type="datetimeFigureOut">
              <a:rPr lang="en-US" smtClean="0"/>
              <a:pPr/>
              <a:t>4/25/16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4A6329-D4CE-1041-BF3D-2C64F78B2D3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06987A08-359B-1341-AA8D-42CBB94D26E5}" type="datetimeFigureOut">
              <a:rPr lang="en-US" smtClean="0"/>
              <a:pPr/>
              <a:t>4/25/16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4A6329-D4CE-1041-BF3D-2C64F78B2D3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987A08-359B-1341-AA8D-42CBB94D26E5}" type="datetimeFigureOut">
              <a:rPr lang="en-US" smtClean="0"/>
              <a:pPr/>
              <a:t>4/25/16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4A6329-D4CE-1041-BF3D-2C64F78B2D3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6987A08-359B-1341-AA8D-42CBB94D26E5}" type="datetimeFigureOut">
              <a:rPr lang="en-US" smtClean="0"/>
              <a:pPr/>
              <a:t>4/25/16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A6329-D4CE-1041-BF3D-2C64F78B2D3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6987A08-359B-1341-AA8D-42CBB94D26E5}" type="datetimeFigureOut">
              <a:rPr lang="en-US" smtClean="0"/>
              <a:pPr/>
              <a:t>4/25/16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A6329-D4CE-1041-BF3D-2C64F78B2D3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theme" Target="../theme/theme2.xml"/><Relationship Id="rId10"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987A08-359B-1341-AA8D-42CBB94D26E5}" type="datetimeFigureOut">
              <a:rPr lang="en-US" smtClean="0"/>
              <a:pPr/>
              <a:t>4/25/16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A6329-D4CE-1041-BF3D-2C64F78B2D3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Header Arial bold 30pt dark blue</a:t>
            </a:r>
            <a:endParaRPr lang="en-US" dirty="0"/>
          </a:p>
        </p:txBody>
      </p:sp>
      <p:sp>
        <p:nvSpPr>
          <p:cNvPr id="8" name="Text Placeholder 2"/>
          <p:cNvSpPr>
            <a:spLocks noGrp="1"/>
          </p:cNvSpPr>
          <p:nvPr>
            <p:ph type="body" idx="1"/>
          </p:nvPr>
        </p:nvSpPr>
        <p:spPr>
          <a:xfrm>
            <a:off x="457200" y="1600201"/>
            <a:ext cx="8229600" cy="4299998"/>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 black</a:t>
            </a:r>
          </a:p>
          <a:p>
            <a:pPr lvl="2"/>
            <a:r>
              <a:rPr lang="en-GB" dirty="0" smtClean="0"/>
              <a:t>Second level whit</a:t>
            </a:r>
          </a:p>
        </p:txBody>
      </p:sp>
      <p:pic>
        <p:nvPicPr>
          <p:cNvPr id="6" name="Picture 5" descr="NOC powerpoint Ex footer.jpg"/>
          <p:cNvPicPr>
            <a:picLocks noChangeAspect="1"/>
          </p:cNvPicPr>
          <p:nvPr userDrawn="1"/>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5825236"/>
            <a:ext cx="9144000" cy="104546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32233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457200" rtl="0" eaLnBrk="1" latinLnBrk="0" hangingPunct="1">
        <a:spcBef>
          <a:spcPct val="0"/>
        </a:spcBef>
        <a:buNone/>
        <a:defRPr sz="3000" kern="1200">
          <a:solidFill>
            <a:srgbClr val="1F204A"/>
          </a:solidFill>
          <a:latin typeface="+mj-lt"/>
          <a:ea typeface="+mj-ea"/>
          <a:cs typeface="+mj-cs"/>
        </a:defRPr>
      </a:lvl1pPr>
    </p:titleStyle>
    <p:bodyStyle>
      <a:lvl1pPr marL="0" indent="0" algn="l" defTabSz="457200" rtl="0" eaLnBrk="1" latinLnBrk="0" hangingPunct="1">
        <a:spcBef>
          <a:spcPct val="20000"/>
        </a:spcBef>
        <a:buFontTx/>
        <a:buNone/>
        <a:defRPr sz="2000" kern="1200">
          <a:solidFill>
            <a:srgbClr val="3879AA"/>
          </a:solidFill>
          <a:latin typeface="+mn-lt"/>
          <a:ea typeface="+mn-ea"/>
          <a:cs typeface="+mn-cs"/>
        </a:defRPr>
      </a:lvl1pPr>
      <a:lvl2pPr marL="0" indent="-216000" algn="l" defTabSz="457200" rtl="0" eaLnBrk="1" latinLnBrk="0" hangingPunct="1">
        <a:spcBef>
          <a:spcPts val="480"/>
        </a:spcBef>
        <a:buFont typeface="Arial"/>
        <a:buChar char="•"/>
        <a:defRPr sz="2000" kern="1200">
          <a:solidFill>
            <a:schemeClr val="tx1"/>
          </a:solidFill>
          <a:latin typeface="+mn-lt"/>
          <a:ea typeface="+mn-ea"/>
          <a:cs typeface="+mn-cs"/>
        </a:defRPr>
      </a:lvl2pPr>
      <a:lvl3pPr marL="0" indent="-216000" algn="l" defTabSz="457200" rtl="0" eaLnBrk="1" latinLnBrk="0" hangingPunct="1">
        <a:spcBef>
          <a:spcPct val="20000"/>
        </a:spcBef>
        <a:buFont typeface="Arial"/>
        <a:buChar char="•"/>
        <a:defRPr sz="15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5.jpeg"/><Relationship Id="rId5"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6.jpe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533400" y="685800"/>
            <a:ext cx="7823200" cy="1904777"/>
          </a:xfrm>
          <a:prstGeom prst="rect">
            <a:avLst/>
          </a:prstGeom>
        </p:spPr>
        <p:txBody>
          <a:bodyPr vert="horz" lIns="91440" tIns="45720" rIns="91440" bIns="45720" rtlCol="0" anchor="ctr">
            <a:noAutofit/>
          </a:bodyPr>
          <a:lstStyle/>
          <a:p>
            <a:pPr lvl="0" algn="ctr">
              <a:spcBef>
                <a:spcPct val="0"/>
              </a:spcBef>
              <a:defRPr/>
            </a:pPr>
            <a:r>
              <a:rPr lang="en-US" sz="4000" dirty="0"/>
              <a:t>Observing climate change trends in ocean biogeochemistry:</a:t>
            </a:r>
            <a:r>
              <a:rPr lang="en-US" sz="4000" dirty="0" smtClean="0"/>
              <a:t> </a:t>
            </a:r>
          </a:p>
          <a:p>
            <a:pPr lvl="0" algn="ctr">
              <a:spcBef>
                <a:spcPct val="0"/>
              </a:spcBef>
              <a:defRPr/>
            </a:pPr>
            <a:r>
              <a:rPr lang="en-US" sz="4000" dirty="0" smtClean="0"/>
              <a:t>When </a:t>
            </a:r>
            <a:r>
              <a:rPr lang="en-US" sz="4000" dirty="0"/>
              <a:t>and where</a:t>
            </a:r>
            <a:endParaRPr kumimoji="0" lang="en-GB" sz="40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Subtitle 2"/>
          <p:cNvSpPr txBox="1">
            <a:spLocks/>
          </p:cNvSpPr>
          <p:nvPr/>
        </p:nvSpPr>
        <p:spPr>
          <a:xfrm>
            <a:off x="774700" y="3175000"/>
            <a:ext cx="7823200" cy="2514600"/>
          </a:xfrm>
          <a:prstGeom prst="rect">
            <a:avLst/>
          </a:prstGeom>
        </p:spPr>
        <p:txBody>
          <a:bodyPr vert="horz" lIns="91440" tIns="45720" rIns="91440" bIns="45720" rtlCol="0">
            <a:normAutofit fontScale="925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4000" b="0" i="0" u="none" strike="noStrike" kern="1200" cap="none" spc="0" normalizeH="0" baseline="0" noProof="0" dirty="0" smtClean="0">
                <a:ln>
                  <a:noFill/>
                </a:ln>
                <a:solidFill>
                  <a:schemeClr val="tx1"/>
                </a:solidFill>
                <a:effectLst/>
                <a:uLnTx/>
                <a:uFillTx/>
                <a:latin typeface="+mn-lt"/>
                <a:ea typeface="+mn-ea"/>
                <a:cs typeface="+mn-cs"/>
              </a:rPr>
              <a:t>Stephanie Henson</a:t>
            </a:r>
          </a:p>
          <a:p>
            <a:pPr algn="ctr">
              <a:spcBef>
                <a:spcPct val="20000"/>
              </a:spcBef>
              <a:defRPr/>
            </a:pPr>
            <a:r>
              <a:rPr lang="en-GB" sz="4000" dirty="0" err="1" smtClean="0"/>
              <a:t>Claudie</a:t>
            </a:r>
            <a:r>
              <a:rPr lang="en-GB" sz="4000" dirty="0" smtClean="0"/>
              <a:t> Beaulieu, Richard </a:t>
            </a:r>
            <a:r>
              <a:rPr lang="en-GB" sz="4000" dirty="0" err="1" smtClean="0"/>
              <a:t>Lampitt</a:t>
            </a:r>
            <a:endParaRPr lang="en-GB" sz="4000" dirty="0" smtClean="0"/>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4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4000" b="0" i="0" u="none" strike="noStrike" kern="1200" cap="none" spc="0" normalizeH="0" baseline="0" noProof="0" dirty="0" err="1" smtClean="0">
                <a:ln>
                  <a:noFill/>
                </a:ln>
                <a:solidFill>
                  <a:schemeClr val="tx1"/>
                </a:solidFill>
                <a:effectLst/>
                <a:uLnTx/>
                <a:uFillTx/>
                <a:latin typeface="+mn-lt"/>
                <a:ea typeface="+mn-ea"/>
                <a:cs typeface="+mn-cs"/>
              </a:rPr>
              <a:t>s.henson@noc.ac.uk</a:t>
            </a:r>
            <a:endParaRPr kumimoji="0" lang="en-GB" sz="4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40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27309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28600" y="304800"/>
            <a:ext cx="8458200" cy="1015663"/>
          </a:xfrm>
          <a:prstGeom prst="rect">
            <a:avLst/>
          </a:prstGeom>
          <a:noFill/>
          <a:ln w="9525">
            <a:noFill/>
            <a:miter lim="800000"/>
            <a:headEnd/>
            <a:tailEnd/>
          </a:ln>
        </p:spPr>
        <p:txBody>
          <a:bodyPr>
            <a:spAutoFit/>
          </a:bodyPr>
          <a:lstStyle/>
          <a:p>
            <a:pPr>
              <a:spcBef>
                <a:spcPct val="50000"/>
              </a:spcBef>
            </a:pPr>
            <a:r>
              <a:rPr lang="en-US" sz="3000" b="1" dirty="0"/>
              <a:t>How much data is needed to detect a </a:t>
            </a:r>
            <a:r>
              <a:rPr lang="en-US" sz="3000" b="1" dirty="0" smtClean="0"/>
              <a:t>climate change trend?</a:t>
            </a:r>
            <a:endParaRPr lang="en-US" dirty="0"/>
          </a:p>
        </p:txBody>
      </p:sp>
      <p:graphicFrame>
        <p:nvGraphicFramePr>
          <p:cNvPr id="30723" name="Object 3"/>
          <p:cNvGraphicFramePr>
            <a:graphicFrameLocks noChangeAspect="1"/>
          </p:cNvGraphicFramePr>
          <p:nvPr/>
        </p:nvGraphicFramePr>
        <p:xfrm>
          <a:off x="827088" y="2420938"/>
          <a:ext cx="3962400" cy="1414462"/>
        </p:xfrm>
        <a:graphic>
          <a:graphicData uri="http://schemas.openxmlformats.org/presentationml/2006/ole">
            <p:oleObj spid="_x0000_s23568" name="Equation" r:id="rId4" imgW="1422400" imgH="508000" progId="Equation.3">
              <p:embed/>
            </p:oleObj>
          </a:graphicData>
        </a:graphic>
      </p:graphicFrame>
      <p:sp>
        <p:nvSpPr>
          <p:cNvPr id="30724" name="Text Box 4"/>
          <p:cNvSpPr txBox="1">
            <a:spLocks noChangeArrowheads="1"/>
          </p:cNvSpPr>
          <p:nvPr/>
        </p:nvSpPr>
        <p:spPr bwMode="auto">
          <a:xfrm>
            <a:off x="684213" y="1557338"/>
            <a:ext cx="7772400" cy="822325"/>
          </a:xfrm>
          <a:prstGeom prst="rect">
            <a:avLst/>
          </a:prstGeom>
          <a:noFill/>
          <a:ln w="9525">
            <a:noFill/>
            <a:miter lim="800000"/>
            <a:headEnd/>
            <a:tailEnd/>
          </a:ln>
        </p:spPr>
        <p:txBody>
          <a:bodyPr>
            <a:spAutoFit/>
          </a:bodyPr>
          <a:lstStyle/>
          <a:p>
            <a:pPr>
              <a:spcBef>
                <a:spcPct val="50000"/>
              </a:spcBef>
            </a:pPr>
            <a:r>
              <a:rPr lang="en-US"/>
              <a:t>Signal (i.e. trend) has to exceed noise (i.e. natural variability)</a:t>
            </a:r>
          </a:p>
        </p:txBody>
      </p:sp>
      <p:sp>
        <p:nvSpPr>
          <p:cNvPr id="30725" name="Text Box 5"/>
          <p:cNvSpPr txBox="1">
            <a:spLocks noChangeArrowheads="1"/>
          </p:cNvSpPr>
          <p:nvPr/>
        </p:nvSpPr>
        <p:spPr bwMode="auto">
          <a:xfrm>
            <a:off x="762000" y="4038600"/>
            <a:ext cx="7391400" cy="2605088"/>
          </a:xfrm>
          <a:prstGeom prst="rect">
            <a:avLst/>
          </a:prstGeom>
          <a:noFill/>
          <a:ln w="9525">
            <a:noFill/>
            <a:miter lim="800000"/>
            <a:headEnd/>
            <a:tailEnd/>
          </a:ln>
        </p:spPr>
        <p:txBody>
          <a:bodyPr>
            <a:spAutoFit/>
          </a:bodyPr>
          <a:lstStyle/>
          <a:p>
            <a:pPr>
              <a:spcBef>
                <a:spcPct val="25000"/>
              </a:spcBef>
            </a:pPr>
            <a:r>
              <a:rPr lang="en-US" sz="2200" i="1">
                <a:sym typeface="Symbol" pitchFamily="18" charset="2"/>
              </a:rPr>
              <a:t>n</a:t>
            </a:r>
            <a:r>
              <a:rPr lang="en-US" sz="2200" i="1" baseline="30000">
                <a:sym typeface="Symbol" pitchFamily="18" charset="2"/>
              </a:rPr>
              <a:t>*</a:t>
            </a:r>
            <a:r>
              <a:rPr lang="en-US" sz="2200" baseline="-25000">
                <a:sym typeface="Symbol" pitchFamily="18" charset="2"/>
              </a:rPr>
              <a:t> </a:t>
            </a:r>
            <a:r>
              <a:rPr lang="en-US" sz="2200">
                <a:sym typeface="Symbol" pitchFamily="18" charset="2"/>
              </a:rPr>
              <a:t>: number of years required to detect trend</a:t>
            </a:r>
          </a:p>
          <a:p>
            <a:pPr>
              <a:spcBef>
                <a:spcPct val="25000"/>
              </a:spcBef>
            </a:pPr>
            <a:r>
              <a:rPr lang="en-US" sz="2200" i="1">
                <a:sym typeface="Symbol" pitchFamily="18" charset="2"/>
              </a:rPr>
              <a:t></a:t>
            </a:r>
            <a:r>
              <a:rPr lang="en-US" sz="2200" i="1" baseline="-25000">
                <a:sym typeface="Symbol" pitchFamily="18" charset="2"/>
              </a:rPr>
              <a:t>N</a:t>
            </a:r>
            <a:r>
              <a:rPr lang="en-US" sz="2200">
                <a:sym typeface="Symbol" pitchFamily="18" charset="2"/>
              </a:rPr>
              <a:t> :  standard deviation of the noise (residuals after trend removed)</a:t>
            </a:r>
          </a:p>
          <a:p>
            <a:pPr>
              <a:spcBef>
                <a:spcPct val="25000"/>
              </a:spcBef>
              <a:buFont typeface="Symbol" pitchFamily="18" charset="2"/>
              <a:buChar char="w"/>
            </a:pPr>
            <a:r>
              <a:rPr lang="en-US" sz="2200">
                <a:sym typeface="Symbol" pitchFamily="18" charset="2"/>
              </a:rPr>
              <a:t> : estimated trend</a:t>
            </a:r>
          </a:p>
          <a:p>
            <a:pPr>
              <a:spcBef>
                <a:spcPct val="25000"/>
              </a:spcBef>
              <a:buFont typeface="Symbol" pitchFamily="18" charset="2"/>
              <a:buChar char="f"/>
            </a:pPr>
            <a:r>
              <a:rPr lang="en-US" sz="2200">
                <a:sym typeface="Symbol" pitchFamily="18" charset="2"/>
              </a:rPr>
              <a:t> : auto-correlation of the noise (AR(1))</a:t>
            </a:r>
            <a:r>
              <a:rPr lang="en-US">
                <a:sym typeface="Symbol" pitchFamily="18" charset="2"/>
              </a:rPr>
              <a:t> </a:t>
            </a:r>
          </a:p>
          <a:p>
            <a:pPr>
              <a:spcBef>
                <a:spcPct val="50000"/>
              </a:spcBef>
              <a:buFont typeface="Symbol" pitchFamily="18" charset="2"/>
              <a:buNone/>
            </a:pPr>
            <a:r>
              <a:rPr lang="en-US" b="1"/>
              <a:t>Weatherhead et al. (1998)</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GB" dirty="0" smtClean="0"/>
              <a:t>n* results</a:t>
            </a:r>
            <a:endParaRPr lang="en-GB" dirty="0"/>
          </a:p>
        </p:txBody>
      </p:sp>
      <p:pic>
        <p:nvPicPr>
          <p:cNvPr id="6" name="Picture 5" descr="sst&amp;pp_nstar.jpg"/>
          <p:cNvPicPr>
            <a:picLocks noChangeAspect="1"/>
          </p:cNvPicPr>
          <p:nvPr/>
        </p:nvPicPr>
        <p:blipFill>
          <a:blip r:embed="rId2" cstate="print"/>
          <a:srcRect l="10626" t="5164" r="52362" b="6522"/>
          <a:stretch>
            <a:fillRect/>
          </a:stretch>
        </p:blipFill>
        <p:spPr>
          <a:xfrm>
            <a:off x="1043608" y="1196752"/>
            <a:ext cx="3888432" cy="5377619"/>
          </a:xfrm>
          <a:prstGeom prst="rect">
            <a:avLst/>
          </a:prstGeom>
        </p:spPr>
      </p:pic>
      <p:sp>
        <p:nvSpPr>
          <p:cNvPr id="7" name="TextBox 6"/>
          <p:cNvSpPr txBox="1"/>
          <p:nvPr/>
        </p:nvSpPr>
        <p:spPr>
          <a:xfrm>
            <a:off x="323528" y="1412776"/>
            <a:ext cx="4032448" cy="3293209"/>
          </a:xfrm>
          <a:prstGeom prst="rect">
            <a:avLst/>
          </a:prstGeom>
          <a:noFill/>
        </p:spPr>
        <p:txBody>
          <a:bodyPr wrap="square" rtlCol="0">
            <a:spAutoFit/>
          </a:bodyPr>
          <a:lstStyle/>
          <a:p>
            <a:r>
              <a:rPr lang="en-GB" sz="3200" b="1" dirty="0" smtClean="0"/>
              <a:t>SST</a:t>
            </a:r>
          </a:p>
          <a:p>
            <a:endParaRPr lang="en-GB" b="1" dirty="0" smtClean="0"/>
          </a:p>
          <a:p>
            <a:endParaRPr lang="en-GB" b="1" dirty="0" smtClean="0"/>
          </a:p>
          <a:p>
            <a:endParaRPr lang="en-GB" b="1" dirty="0" smtClean="0"/>
          </a:p>
          <a:p>
            <a:endParaRPr lang="en-GB" b="1" dirty="0" smtClean="0"/>
          </a:p>
          <a:p>
            <a:endParaRPr lang="en-GB" b="1" dirty="0" smtClean="0"/>
          </a:p>
          <a:p>
            <a:endParaRPr lang="en-GB" b="1" dirty="0" smtClean="0"/>
          </a:p>
          <a:p>
            <a:endParaRPr lang="en-GB" b="1" dirty="0" smtClean="0"/>
          </a:p>
          <a:p>
            <a:endParaRPr lang="en-GB" b="1" dirty="0" smtClean="0"/>
          </a:p>
          <a:p>
            <a:r>
              <a:rPr lang="en-GB" sz="3200" b="1" dirty="0" smtClean="0"/>
              <a:t>PP</a:t>
            </a:r>
            <a:endParaRPr lang="en-GB" sz="3200" b="1" dirty="0"/>
          </a:p>
        </p:txBody>
      </p:sp>
      <p:sp>
        <p:nvSpPr>
          <p:cNvPr id="8" name="TextBox 7"/>
          <p:cNvSpPr txBox="1"/>
          <p:nvPr/>
        </p:nvSpPr>
        <p:spPr>
          <a:xfrm>
            <a:off x="5076056" y="1340768"/>
            <a:ext cx="3600400" cy="3539430"/>
          </a:xfrm>
          <a:prstGeom prst="rect">
            <a:avLst/>
          </a:prstGeom>
          <a:noFill/>
        </p:spPr>
        <p:txBody>
          <a:bodyPr wrap="square" rtlCol="0">
            <a:spAutoFit/>
          </a:bodyPr>
          <a:lstStyle/>
          <a:p>
            <a:r>
              <a:rPr lang="en-GB" sz="2800" dirty="0" smtClean="0"/>
              <a:t>Number of years to detect a trend in SST and PP</a:t>
            </a:r>
          </a:p>
          <a:p>
            <a:endParaRPr lang="en-GB" sz="2800" dirty="0" smtClean="0"/>
          </a:p>
          <a:p>
            <a:r>
              <a:rPr lang="en-GB" sz="2800" dirty="0" smtClean="0"/>
              <a:t>For SST, ~ 8 – 30 years</a:t>
            </a:r>
          </a:p>
          <a:p>
            <a:endParaRPr lang="en-GB" sz="2800" dirty="0" smtClean="0"/>
          </a:p>
          <a:p>
            <a:endParaRPr lang="en-GB" sz="2800" dirty="0" smtClean="0"/>
          </a:p>
          <a:p>
            <a:r>
              <a:rPr lang="en-GB" sz="2800" dirty="0" smtClean="0"/>
              <a:t>For PP, ~ 20 – &gt;50 years</a:t>
            </a:r>
            <a:endParaRPr lang="en-GB" sz="2800" dirty="0"/>
          </a:p>
        </p:txBody>
      </p:sp>
      <p:sp>
        <p:nvSpPr>
          <p:cNvPr id="9" name="TextBox 8"/>
          <p:cNvSpPr txBox="1"/>
          <p:nvPr/>
        </p:nvSpPr>
        <p:spPr>
          <a:xfrm>
            <a:off x="4355976" y="6453336"/>
            <a:ext cx="1512168" cy="369332"/>
          </a:xfrm>
          <a:prstGeom prst="rect">
            <a:avLst/>
          </a:prstGeom>
          <a:noFill/>
        </p:spPr>
        <p:txBody>
          <a:bodyPr wrap="square" rtlCol="0">
            <a:spAutoFit/>
          </a:bodyPr>
          <a:lstStyle/>
          <a:p>
            <a:r>
              <a:rPr lang="en-GB" dirty="0" smtClean="0"/>
              <a:t>years</a:t>
            </a:r>
            <a:endParaRPr lang="en-GB"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dirty="0" smtClean="0"/>
              <a:t>n* results</a:t>
            </a:r>
            <a:endParaRPr lang="en-GB" dirty="0"/>
          </a:p>
        </p:txBody>
      </p:sp>
      <p:graphicFrame>
        <p:nvGraphicFramePr>
          <p:cNvPr id="6" name="Table 5"/>
          <p:cNvGraphicFramePr>
            <a:graphicFrameLocks noGrp="1"/>
          </p:cNvGraphicFramePr>
          <p:nvPr/>
        </p:nvGraphicFramePr>
        <p:xfrm>
          <a:off x="1115616" y="1124744"/>
          <a:ext cx="6048672" cy="3816423"/>
        </p:xfrm>
        <a:graphic>
          <a:graphicData uri="http://schemas.openxmlformats.org/drawingml/2006/table">
            <a:tbl>
              <a:tblPr firstRow="1" bandRow="1">
                <a:tableStyleId>{5C22544A-7EE6-4342-B048-85BDC9FD1C3A}</a:tableStyleId>
              </a:tblPr>
              <a:tblGrid>
                <a:gridCol w="1512168"/>
                <a:gridCol w="1512168"/>
                <a:gridCol w="1656184"/>
                <a:gridCol w="1368152"/>
              </a:tblGrid>
              <a:tr h="424047">
                <a:tc>
                  <a:txBody>
                    <a:bodyPr/>
                    <a:lstStyle/>
                    <a:p>
                      <a:endParaRPr lang="en-GB" sz="1800" dirty="0">
                        <a:latin typeface="+mj-lt"/>
                      </a:endParaRPr>
                    </a:p>
                  </a:txBody>
                  <a:tcPr/>
                </a:tc>
                <a:tc>
                  <a:txBody>
                    <a:bodyPr/>
                    <a:lstStyle/>
                    <a:p>
                      <a:r>
                        <a:rPr lang="en-GB" dirty="0" smtClean="0"/>
                        <a:t>MAX</a:t>
                      </a:r>
                      <a:endParaRPr lang="en-GB" dirty="0"/>
                    </a:p>
                  </a:txBody>
                  <a:tcPr/>
                </a:tc>
                <a:tc>
                  <a:txBody>
                    <a:bodyPr/>
                    <a:lstStyle/>
                    <a:p>
                      <a:r>
                        <a:rPr lang="en-GB" dirty="0" smtClean="0"/>
                        <a:t>MEDIAN (YRS)</a:t>
                      </a:r>
                      <a:endParaRPr lang="en-GB" dirty="0"/>
                    </a:p>
                  </a:txBody>
                  <a:tcPr/>
                </a:tc>
                <a:tc>
                  <a:txBody>
                    <a:bodyPr/>
                    <a:lstStyle/>
                    <a:p>
                      <a:r>
                        <a:rPr lang="en-GB" dirty="0" smtClean="0"/>
                        <a:t>MIN</a:t>
                      </a:r>
                      <a:endParaRPr lang="en-GB" dirty="0"/>
                    </a:p>
                  </a:txBody>
                  <a:tcPr/>
                </a:tc>
              </a:tr>
              <a:tr h="424047">
                <a:tc>
                  <a:txBody>
                    <a:bodyPr/>
                    <a:lstStyle/>
                    <a:p>
                      <a:pPr algn="l" fontAlgn="b"/>
                      <a:r>
                        <a:rPr lang="en-GB" sz="1800" b="0" i="0" u="none" strike="noStrike" dirty="0">
                          <a:solidFill>
                            <a:srgbClr val="000000"/>
                          </a:solidFill>
                          <a:latin typeface="+mj-lt"/>
                        </a:rPr>
                        <a:t>pH</a:t>
                      </a:r>
                    </a:p>
                  </a:txBody>
                  <a:tcPr marL="9525" marR="9525" marT="9525" marB="0" anchor="b"/>
                </a:tc>
                <a:tc>
                  <a:txBody>
                    <a:bodyPr/>
                    <a:lstStyle/>
                    <a:p>
                      <a:pPr algn="r" fontAlgn="b"/>
                      <a:r>
                        <a:rPr lang="en-GB" sz="2000" b="0" i="0" u="none" strike="noStrike" dirty="0">
                          <a:solidFill>
                            <a:srgbClr val="000000"/>
                          </a:solidFill>
                          <a:latin typeface="Calibri"/>
                        </a:rPr>
                        <a:t>5</a:t>
                      </a:r>
                    </a:p>
                  </a:txBody>
                  <a:tcPr marL="9525" marR="9525" marT="9525" marB="0" anchor="b"/>
                </a:tc>
                <a:tc>
                  <a:txBody>
                    <a:bodyPr/>
                    <a:lstStyle/>
                    <a:p>
                      <a:pPr algn="r" fontAlgn="b"/>
                      <a:r>
                        <a:rPr lang="en-GB" sz="2000" b="0" i="0" u="none" strike="noStrike" dirty="0">
                          <a:solidFill>
                            <a:srgbClr val="FF0000"/>
                          </a:solidFill>
                          <a:latin typeface="Calibri"/>
                        </a:rPr>
                        <a:t>14</a:t>
                      </a:r>
                    </a:p>
                  </a:txBody>
                  <a:tcPr marL="9525" marR="9525" marT="9525" marB="0" anchor="b"/>
                </a:tc>
                <a:tc>
                  <a:txBody>
                    <a:bodyPr/>
                    <a:lstStyle/>
                    <a:p>
                      <a:pPr algn="r" fontAlgn="b"/>
                      <a:r>
                        <a:rPr lang="en-GB" sz="2000" b="0" i="0" u="none" strike="noStrike">
                          <a:solidFill>
                            <a:srgbClr val="000000"/>
                          </a:solidFill>
                          <a:latin typeface="Calibri"/>
                        </a:rPr>
                        <a:t>32</a:t>
                      </a:r>
                    </a:p>
                  </a:txBody>
                  <a:tcPr marL="9525" marR="9525" marT="9525" marB="0" anchor="b"/>
                </a:tc>
              </a:tr>
              <a:tr h="424047">
                <a:tc>
                  <a:txBody>
                    <a:bodyPr/>
                    <a:lstStyle/>
                    <a:p>
                      <a:pPr algn="l" fontAlgn="b"/>
                      <a:r>
                        <a:rPr lang="en-GB" sz="1800" b="0" i="0" u="none" strike="noStrike">
                          <a:solidFill>
                            <a:srgbClr val="000000"/>
                          </a:solidFill>
                          <a:latin typeface="+mj-lt"/>
                        </a:rPr>
                        <a:t>SST</a:t>
                      </a:r>
                    </a:p>
                  </a:txBody>
                  <a:tcPr marL="9525" marR="9525" marT="9525" marB="0" anchor="b"/>
                </a:tc>
                <a:tc>
                  <a:txBody>
                    <a:bodyPr/>
                    <a:lstStyle/>
                    <a:p>
                      <a:pPr algn="r" fontAlgn="b"/>
                      <a:r>
                        <a:rPr lang="en-GB" sz="2000" b="0" i="0" u="none" strike="noStrike">
                          <a:solidFill>
                            <a:srgbClr val="000000"/>
                          </a:solidFill>
                          <a:latin typeface="Calibri"/>
                        </a:rPr>
                        <a:t>8</a:t>
                      </a:r>
                    </a:p>
                  </a:txBody>
                  <a:tcPr marL="9525" marR="9525" marT="9525" marB="0" anchor="b"/>
                </a:tc>
                <a:tc>
                  <a:txBody>
                    <a:bodyPr/>
                    <a:lstStyle/>
                    <a:p>
                      <a:pPr algn="r" fontAlgn="b"/>
                      <a:r>
                        <a:rPr lang="en-GB" sz="2000" b="0" i="0" u="none" strike="noStrike" dirty="0">
                          <a:solidFill>
                            <a:srgbClr val="FF0000"/>
                          </a:solidFill>
                          <a:latin typeface="Calibri"/>
                        </a:rPr>
                        <a:t>16</a:t>
                      </a:r>
                    </a:p>
                  </a:txBody>
                  <a:tcPr marL="9525" marR="9525" marT="9525" marB="0" anchor="b"/>
                </a:tc>
                <a:tc>
                  <a:txBody>
                    <a:bodyPr/>
                    <a:lstStyle/>
                    <a:p>
                      <a:pPr algn="r" fontAlgn="b"/>
                      <a:r>
                        <a:rPr lang="en-GB" sz="2000" b="0" i="0" u="none" strike="noStrike">
                          <a:solidFill>
                            <a:srgbClr val="000000"/>
                          </a:solidFill>
                          <a:latin typeface="Calibri"/>
                        </a:rPr>
                        <a:t>56</a:t>
                      </a:r>
                    </a:p>
                  </a:txBody>
                  <a:tcPr marL="9525" marR="9525" marT="9525" marB="0" anchor="b"/>
                </a:tc>
              </a:tr>
              <a:tr h="424047">
                <a:tc>
                  <a:txBody>
                    <a:bodyPr/>
                    <a:lstStyle/>
                    <a:p>
                      <a:pPr algn="l" fontAlgn="b"/>
                      <a:r>
                        <a:rPr lang="en-GB" sz="1800" b="0" i="0" u="none" strike="noStrike">
                          <a:solidFill>
                            <a:srgbClr val="000000"/>
                          </a:solidFill>
                          <a:latin typeface="+mj-lt"/>
                        </a:rPr>
                        <a:t>oxygen</a:t>
                      </a:r>
                    </a:p>
                  </a:txBody>
                  <a:tcPr marL="9525" marR="9525" marT="9525" marB="0" anchor="b"/>
                </a:tc>
                <a:tc>
                  <a:txBody>
                    <a:bodyPr/>
                    <a:lstStyle/>
                    <a:p>
                      <a:pPr algn="r" fontAlgn="b"/>
                      <a:r>
                        <a:rPr lang="en-GB" sz="2000" b="0" i="0" u="none" strike="noStrike">
                          <a:solidFill>
                            <a:srgbClr val="000000"/>
                          </a:solidFill>
                          <a:latin typeface="Calibri"/>
                        </a:rPr>
                        <a:t>11</a:t>
                      </a:r>
                    </a:p>
                  </a:txBody>
                  <a:tcPr marL="9525" marR="9525" marT="9525" marB="0" anchor="b"/>
                </a:tc>
                <a:tc>
                  <a:txBody>
                    <a:bodyPr/>
                    <a:lstStyle/>
                    <a:p>
                      <a:pPr algn="r" fontAlgn="b"/>
                      <a:r>
                        <a:rPr lang="en-GB" sz="2000" b="0" i="0" u="none" strike="noStrike" dirty="0">
                          <a:solidFill>
                            <a:srgbClr val="FF0000"/>
                          </a:solidFill>
                          <a:latin typeface="Calibri"/>
                        </a:rPr>
                        <a:t>26</a:t>
                      </a:r>
                    </a:p>
                  </a:txBody>
                  <a:tcPr marL="9525" marR="9525" marT="9525" marB="0" anchor="b"/>
                </a:tc>
                <a:tc>
                  <a:txBody>
                    <a:bodyPr/>
                    <a:lstStyle/>
                    <a:p>
                      <a:pPr algn="r" fontAlgn="b"/>
                      <a:r>
                        <a:rPr lang="en-GB" sz="2000" b="0" i="0" u="none" strike="noStrike">
                          <a:solidFill>
                            <a:srgbClr val="000000"/>
                          </a:solidFill>
                          <a:latin typeface="Calibri"/>
                        </a:rPr>
                        <a:t>77</a:t>
                      </a:r>
                    </a:p>
                  </a:txBody>
                  <a:tcPr marL="9525" marR="9525" marT="9525" marB="0" anchor="b"/>
                </a:tc>
              </a:tr>
              <a:tr h="424047">
                <a:tc>
                  <a:txBody>
                    <a:bodyPr/>
                    <a:lstStyle/>
                    <a:p>
                      <a:pPr algn="l" fontAlgn="b"/>
                      <a:r>
                        <a:rPr lang="en-GB" sz="1800" b="0" i="0" u="none" strike="noStrike">
                          <a:solidFill>
                            <a:srgbClr val="000000"/>
                          </a:solidFill>
                          <a:latin typeface="+mj-lt"/>
                        </a:rPr>
                        <a:t>nitrate</a:t>
                      </a:r>
                    </a:p>
                  </a:txBody>
                  <a:tcPr marL="9525" marR="9525" marT="9525" marB="0" anchor="b"/>
                </a:tc>
                <a:tc>
                  <a:txBody>
                    <a:bodyPr/>
                    <a:lstStyle/>
                    <a:p>
                      <a:pPr algn="r" fontAlgn="b"/>
                      <a:r>
                        <a:rPr lang="en-GB" sz="2000" b="0" i="0" u="none" strike="noStrike">
                          <a:solidFill>
                            <a:srgbClr val="000000"/>
                          </a:solidFill>
                          <a:latin typeface="Calibri"/>
                        </a:rPr>
                        <a:t>11</a:t>
                      </a:r>
                    </a:p>
                  </a:txBody>
                  <a:tcPr marL="9525" marR="9525" marT="9525" marB="0" anchor="b"/>
                </a:tc>
                <a:tc>
                  <a:txBody>
                    <a:bodyPr/>
                    <a:lstStyle/>
                    <a:p>
                      <a:pPr algn="r" fontAlgn="b"/>
                      <a:r>
                        <a:rPr lang="en-GB" sz="2000" b="0" i="0" u="none" strike="noStrike" dirty="0">
                          <a:solidFill>
                            <a:srgbClr val="FF0000"/>
                          </a:solidFill>
                          <a:latin typeface="Calibri"/>
                        </a:rPr>
                        <a:t>30</a:t>
                      </a:r>
                    </a:p>
                  </a:txBody>
                  <a:tcPr marL="9525" marR="9525" marT="9525" marB="0" anchor="b"/>
                </a:tc>
                <a:tc>
                  <a:txBody>
                    <a:bodyPr/>
                    <a:lstStyle/>
                    <a:p>
                      <a:pPr algn="r" fontAlgn="b"/>
                      <a:r>
                        <a:rPr lang="en-GB" sz="2000" b="0" i="0" u="none" strike="noStrike">
                          <a:solidFill>
                            <a:srgbClr val="000000"/>
                          </a:solidFill>
                          <a:latin typeface="Calibri"/>
                        </a:rPr>
                        <a:t>58</a:t>
                      </a:r>
                    </a:p>
                  </a:txBody>
                  <a:tcPr marL="9525" marR="9525" marT="9525" marB="0" anchor="b"/>
                </a:tc>
              </a:tr>
              <a:tr h="424047">
                <a:tc>
                  <a:txBody>
                    <a:bodyPr/>
                    <a:lstStyle/>
                    <a:p>
                      <a:pPr algn="l" fontAlgn="b"/>
                      <a:r>
                        <a:rPr lang="en-GB" sz="1800" b="0" i="0" u="none" strike="noStrike">
                          <a:solidFill>
                            <a:srgbClr val="000000"/>
                          </a:solidFill>
                          <a:latin typeface="+mj-lt"/>
                        </a:rPr>
                        <a:t>non-diatom PP</a:t>
                      </a:r>
                    </a:p>
                  </a:txBody>
                  <a:tcPr marL="9525" marR="9525" marT="9525" marB="0" anchor="b"/>
                </a:tc>
                <a:tc>
                  <a:txBody>
                    <a:bodyPr/>
                    <a:lstStyle/>
                    <a:p>
                      <a:pPr algn="r" fontAlgn="b"/>
                      <a:r>
                        <a:rPr lang="en-GB" sz="2000" b="0" i="0" u="none" strike="noStrike">
                          <a:solidFill>
                            <a:srgbClr val="000000"/>
                          </a:solidFill>
                          <a:latin typeface="Calibri"/>
                        </a:rPr>
                        <a:t>14</a:t>
                      </a:r>
                    </a:p>
                  </a:txBody>
                  <a:tcPr marL="9525" marR="9525" marT="9525" marB="0" anchor="b"/>
                </a:tc>
                <a:tc>
                  <a:txBody>
                    <a:bodyPr/>
                    <a:lstStyle/>
                    <a:p>
                      <a:pPr algn="r" fontAlgn="b"/>
                      <a:r>
                        <a:rPr lang="en-GB" sz="2000" b="0" i="0" u="none" strike="noStrike" dirty="0">
                          <a:solidFill>
                            <a:srgbClr val="FF0000"/>
                          </a:solidFill>
                          <a:latin typeface="Calibri"/>
                        </a:rPr>
                        <a:t>31</a:t>
                      </a:r>
                    </a:p>
                  </a:txBody>
                  <a:tcPr marL="9525" marR="9525" marT="9525" marB="0" anchor="b"/>
                </a:tc>
                <a:tc>
                  <a:txBody>
                    <a:bodyPr/>
                    <a:lstStyle/>
                    <a:p>
                      <a:pPr algn="r" fontAlgn="b"/>
                      <a:r>
                        <a:rPr lang="en-GB" sz="2000" b="0" i="0" u="none" strike="noStrike">
                          <a:solidFill>
                            <a:srgbClr val="000000"/>
                          </a:solidFill>
                          <a:latin typeface="Calibri"/>
                        </a:rPr>
                        <a:t>58</a:t>
                      </a:r>
                    </a:p>
                  </a:txBody>
                  <a:tcPr marL="9525" marR="9525" marT="9525" marB="0" anchor="b"/>
                </a:tc>
              </a:tr>
              <a:tr h="424047">
                <a:tc>
                  <a:txBody>
                    <a:bodyPr/>
                    <a:lstStyle/>
                    <a:p>
                      <a:pPr algn="l" fontAlgn="b"/>
                      <a:r>
                        <a:rPr lang="en-GB" sz="1800" b="0" i="0" u="none" strike="noStrike">
                          <a:solidFill>
                            <a:srgbClr val="000000"/>
                          </a:solidFill>
                          <a:latin typeface="+mj-lt"/>
                        </a:rPr>
                        <a:t>chl</a:t>
                      </a:r>
                    </a:p>
                  </a:txBody>
                  <a:tcPr marL="9525" marR="9525" marT="9525" marB="0" anchor="b"/>
                </a:tc>
                <a:tc>
                  <a:txBody>
                    <a:bodyPr/>
                    <a:lstStyle/>
                    <a:p>
                      <a:pPr algn="r" fontAlgn="b"/>
                      <a:r>
                        <a:rPr lang="en-GB" sz="2000" b="0" i="0" u="none" strike="noStrike">
                          <a:solidFill>
                            <a:srgbClr val="000000"/>
                          </a:solidFill>
                          <a:latin typeface="Calibri"/>
                        </a:rPr>
                        <a:t>14</a:t>
                      </a:r>
                    </a:p>
                  </a:txBody>
                  <a:tcPr marL="9525" marR="9525" marT="9525" marB="0" anchor="b"/>
                </a:tc>
                <a:tc>
                  <a:txBody>
                    <a:bodyPr/>
                    <a:lstStyle/>
                    <a:p>
                      <a:pPr algn="r" fontAlgn="b"/>
                      <a:r>
                        <a:rPr lang="en-GB" sz="2000" b="0" i="0" u="none" strike="noStrike" dirty="0">
                          <a:solidFill>
                            <a:srgbClr val="FF0000"/>
                          </a:solidFill>
                          <a:latin typeface="Calibri"/>
                        </a:rPr>
                        <a:t>32</a:t>
                      </a:r>
                    </a:p>
                  </a:txBody>
                  <a:tcPr marL="9525" marR="9525" marT="9525" marB="0" anchor="b"/>
                </a:tc>
                <a:tc>
                  <a:txBody>
                    <a:bodyPr/>
                    <a:lstStyle/>
                    <a:p>
                      <a:pPr algn="r" fontAlgn="b"/>
                      <a:r>
                        <a:rPr lang="en-GB" sz="2000" b="0" i="0" u="none" strike="noStrike">
                          <a:solidFill>
                            <a:srgbClr val="000000"/>
                          </a:solidFill>
                          <a:latin typeface="Calibri"/>
                        </a:rPr>
                        <a:t>57</a:t>
                      </a:r>
                    </a:p>
                  </a:txBody>
                  <a:tcPr marL="9525" marR="9525" marT="9525" marB="0" anchor="b"/>
                </a:tc>
              </a:tr>
              <a:tr h="424047">
                <a:tc>
                  <a:txBody>
                    <a:bodyPr/>
                    <a:lstStyle/>
                    <a:p>
                      <a:pPr algn="l" fontAlgn="b"/>
                      <a:r>
                        <a:rPr lang="en-GB" sz="1800" b="0" i="0" u="none" strike="noStrike">
                          <a:solidFill>
                            <a:srgbClr val="000000"/>
                          </a:solidFill>
                          <a:latin typeface="+mj-lt"/>
                        </a:rPr>
                        <a:t>export</a:t>
                      </a:r>
                    </a:p>
                  </a:txBody>
                  <a:tcPr marL="9525" marR="9525" marT="9525" marB="0" anchor="b"/>
                </a:tc>
                <a:tc>
                  <a:txBody>
                    <a:bodyPr/>
                    <a:lstStyle/>
                    <a:p>
                      <a:pPr algn="r" fontAlgn="b"/>
                      <a:r>
                        <a:rPr lang="en-GB" sz="2000" b="0" i="0" u="none" strike="noStrike">
                          <a:solidFill>
                            <a:srgbClr val="000000"/>
                          </a:solidFill>
                          <a:latin typeface="Calibri"/>
                        </a:rPr>
                        <a:t>14</a:t>
                      </a:r>
                    </a:p>
                  </a:txBody>
                  <a:tcPr marL="9525" marR="9525" marT="9525" marB="0" anchor="b"/>
                </a:tc>
                <a:tc>
                  <a:txBody>
                    <a:bodyPr/>
                    <a:lstStyle/>
                    <a:p>
                      <a:pPr algn="r" fontAlgn="b"/>
                      <a:r>
                        <a:rPr lang="en-GB" sz="2000" b="0" i="0" u="none" strike="noStrike" dirty="0">
                          <a:solidFill>
                            <a:srgbClr val="FF0000"/>
                          </a:solidFill>
                          <a:latin typeface="Calibri"/>
                        </a:rPr>
                        <a:t>32</a:t>
                      </a:r>
                    </a:p>
                  </a:txBody>
                  <a:tcPr marL="9525" marR="9525" marT="9525" marB="0" anchor="b"/>
                </a:tc>
                <a:tc>
                  <a:txBody>
                    <a:bodyPr/>
                    <a:lstStyle/>
                    <a:p>
                      <a:pPr algn="r" fontAlgn="b"/>
                      <a:r>
                        <a:rPr lang="en-GB" sz="2000" b="0" i="0" u="none" strike="noStrike">
                          <a:solidFill>
                            <a:srgbClr val="000000"/>
                          </a:solidFill>
                          <a:latin typeface="Calibri"/>
                        </a:rPr>
                        <a:t>58</a:t>
                      </a:r>
                    </a:p>
                  </a:txBody>
                  <a:tcPr marL="9525" marR="9525" marT="9525" marB="0" anchor="b"/>
                </a:tc>
              </a:tr>
              <a:tr h="424047">
                <a:tc>
                  <a:txBody>
                    <a:bodyPr/>
                    <a:lstStyle/>
                    <a:p>
                      <a:pPr algn="l" fontAlgn="b"/>
                      <a:r>
                        <a:rPr lang="en-GB" sz="1800" b="0" i="0" u="none" strike="noStrike" dirty="0">
                          <a:solidFill>
                            <a:srgbClr val="000000"/>
                          </a:solidFill>
                          <a:latin typeface="+mj-lt"/>
                        </a:rPr>
                        <a:t>PP</a:t>
                      </a:r>
                    </a:p>
                  </a:txBody>
                  <a:tcPr marL="9525" marR="9525" marT="9525" marB="0" anchor="b"/>
                </a:tc>
                <a:tc>
                  <a:txBody>
                    <a:bodyPr/>
                    <a:lstStyle/>
                    <a:p>
                      <a:pPr algn="r" fontAlgn="b"/>
                      <a:r>
                        <a:rPr lang="en-GB" sz="2000" b="0" i="0" u="none" strike="noStrike">
                          <a:solidFill>
                            <a:srgbClr val="000000"/>
                          </a:solidFill>
                          <a:latin typeface="Calibri"/>
                        </a:rPr>
                        <a:t>13</a:t>
                      </a:r>
                    </a:p>
                  </a:txBody>
                  <a:tcPr marL="9525" marR="9525" marT="9525" marB="0" anchor="b"/>
                </a:tc>
                <a:tc>
                  <a:txBody>
                    <a:bodyPr/>
                    <a:lstStyle/>
                    <a:p>
                      <a:pPr algn="r" fontAlgn="b"/>
                      <a:r>
                        <a:rPr lang="en-GB" sz="2000" b="0" i="0" u="none" strike="noStrike" dirty="0">
                          <a:solidFill>
                            <a:srgbClr val="FF0000"/>
                          </a:solidFill>
                          <a:latin typeface="Calibri"/>
                        </a:rPr>
                        <a:t>32</a:t>
                      </a:r>
                    </a:p>
                  </a:txBody>
                  <a:tcPr marL="9525" marR="9525" marT="9525" marB="0" anchor="b"/>
                </a:tc>
                <a:tc>
                  <a:txBody>
                    <a:bodyPr/>
                    <a:lstStyle/>
                    <a:p>
                      <a:pPr algn="r" fontAlgn="b"/>
                      <a:r>
                        <a:rPr lang="en-GB" sz="2000" b="0" i="0" u="none" strike="noStrike" dirty="0">
                          <a:solidFill>
                            <a:srgbClr val="000000"/>
                          </a:solidFill>
                          <a:latin typeface="Calibri"/>
                        </a:rPr>
                        <a:t>59</a:t>
                      </a:r>
                    </a:p>
                  </a:txBody>
                  <a:tcPr marL="9525" marR="9525" marT="9525" marB="0" anchor="b"/>
                </a:tc>
              </a:tr>
            </a:tbl>
          </a:graphicData>
        </a:graphic>
      </p:graphicFrame>
      <p:sp>
        <p:nvSpPr>
          <p:cNvPr id="8" name="TextBox 7"/>
          <p:cNvSpPr txBox="1"/>
          <p:nvPr/>
        </p:nvSpPr>
        <p:spPr>
          <a:xfrm>
            <a:off x="323528" y="5085184"/>
            <a:ext cx="8352928" cy="1569660"/>
          </a:xfrm>
          <a:prstGeom prst="rect">
            <a:avLst/>
          </a:prstGeom>
          <a:noFill/>
        </p:spPr>
        <p:txBody>
          <a:bodyPr wrap="square" rtlCol="0">
            <a:spAutoFit/>
          </a:bodyPr>
          <a:lstStyle/>
          <a:p>
            <a:r>
              <a:rPr lang="en-GB" sz="2400" dirty="0" smtClean="0"/>
              <a:t>Equatorial Atlantic, </a:t>
            </a:r>
            <a:r>
              <a:rPr lang="en-GB" sz="2400" dirty="0" err="1" smtClean="0"/>
              <a:t>Benguela</a:t>
            </a:r>
            <a:r>
              <a:rPr lang="en-GB" sz="2400" dirty="0" smtClean="0"/>
              <a:t>, Arabian Sea tend to be places with most rapidly detectable trends</a:t>
            </a:r>
          </a:p>
          <a:p>
            <a:r>
              <a:rPr lang="en-GB" sz="2400" dirty="0" smtClean="0"/>
              <a:t>Longest timescales in parts of the Southern Ocean, Northeast Pacific</a:t>
            </a:r>
            <a:endParaRPr lang="en-GB"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24936" cy="1143000"/>
          </a:xfrm>
        </p:spPr>
        <p:txBody>
          <a:bodyPr/>
          <a:lstStyle/>
          <a:p>
            <a:r>
              <a:rPr lang="en-GB" dirty="0" smtClean="0"/>
              <a:t>Relevance to sustained observations</a:t>
            </a:r>
            <a:endParaRPr lang="en-GB" dirty="0"/>
          </a:p>
        </p:txBody>
      </p:sp>
      <p:sp>
        <p:nvSpPr>
          <p:cNvPr id="5" name="TextBox 4"/>
          <p:cNvSpPr txBox="1"/>
          <p:nvPr/>
        </p:nvSpPr>
        <p:spPr>
          <a:xfrm>
            <a:off x="609600" y="5867400"/>
            <a:ext cx="8064896" cy="830997"/>
          </a:xfrm>
          <a:prstGeom prst="rect">
            <a:avLst/>
          </a:prstGeom>
          <a:noFill/>
        </p:spPr>
        <p:txBody>
          <a:bodyPr wrap="square" rtlCol="0">
            <a:spAutoFit/>
          </a:bodyPr>
          <a:lstStyle/>
          <a:p>
            <a:r>
              <a:rPr lang="en-GB" sz="2400" dirty="0" smtClean="0"/>
              <a:t>Fixed-point observatories with a biogeochemical component (BGC-</a:t>
            </a:r>
            <a:r>
              <a:rPr lang="en-GB" sz="2400" dirty="0" err="1" smtClean="0"/>
              <a:t>SOs</a:t>
            </a:r>
            <a:r>
              <a:rPr lang="en-GB" sz="2400" dirty="0" smtClean="0"/>
              <a:t>)       </a:t>
            </a:r>
            <a:r>
              <a:rPr lang="en-GB" sz="2400" i="1" dirty="0" err="1" smtClean="0"/>
              <a:t>www.oceansites.org</a:t>
            </a:r>
            <a:endParaRPr lang="en-GB" sz="2400" i="1" dirty="0"/>
          </a:p>
        </p:txBody>
      </p:sp>
      <p:pic>
        <p:nvPicPr>
          <p:cNvPr id="6" name="Picture 5" descr="station_map.jpg"/>
          <p:cNvPicPr>
            <a:picLocks noChangeAspect="1"/>
          </p:cNvPicPr>
          <p:nvPr/>
        </p:nvPicPr>
        <p:blipFill>
          <a:blip r:embed="rId3"/>
          <a:srcRect l="8333" t="4044" r="9167" b="5436"/>
          <a:stretch>
            <a:fillRect/>
          </a:stretch>
        </p:blipFill>
        <p:spPr>
          <a:xfrm>
            <a:off x="914400" y="914400"/>
            <a:ext cx="7391400" cy="4852939"/>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496944" cy="1143000"/>
          </a:xfrm>
        </p:spPr>
        <p:txBody>
          <a:bodyPr/>
          <a:lstStyle/>
          <a:p>
            <a:r>
              <a:rPr lang="en-GB" dirty="0" smtClean="0"/>
              <a:t>Relevance to sustained observations</a:t>
            </a:r>
            <a:endParaRPr lang="en-GB" dirty="0"/>
          </a:p>
        </p:txBody>
      </p:sp>
      <p:sp>
        <p:nvSpPr>
          <p:cNvPr id="6" name="TextBox 5"/>
          <p:cNvSpPr txBox="1"/>
          <p:nvPr/>
        </p:nvSpPr>
        <p:spPr>
          <a:xfrm>
            <a:off x="611560" y="6021288"/>
            <a:ext cx="8064896" cy="461665"/>
          </a:xfrm>
          <a:prstGeom prst="rect">
            <a:avLst/>
          </a:prstGeom>
          <a:noFill/>
        </p:spPr>
        <p:txBody>
          <a:bodyPr wrap="square" rtlCol="0">
            <a:spAutoFit/>
          </a:bodyPr>
          <a:lstStyle/>
          <a:p>
            <a:r>
              <a:rPr lang="en-GB" sz="2400" dirty="0" smtClean="0"/>
              <a:t>Median n* (all 8 variables) and BGC-SOs </a:t>
            </a:r>
            <a:endParaRPr lang="en-GB" sz="2400" dirty="0"/>
          </a:p>
        </p:txBody>
      </p:sp>
      <p:sp>
        <p:nvSpPr>
          <p:cNvPr id="7" name="TextBox 6"/>
          <p:cNvSpPr txBox="1"/>
          <p:nvPr/>
        </p:nvSpPr>
        <p:spPr>
          <a:xfrm>
            <a:off x="7812360" y="908720"/>
            <a:ext cx="1008112" cy="369332"/>
          </a:xfrm>
          <a:prstGeom prst="rect">
            <a:avLst/>
          </a:prstGeom>
          <a:noFill/>
        </p:spPr>
        <p:txBody>
          <a:bodyPr wrap="square" rtlCol="0">
            <a:spAutoFit/>
          </a:bodyPr>
          <a:lstStyle/>
          <a:p>
            <a:r>
              <a:rPr lang="en-GB" dirty="0" smtClean="0"/>
              <a:t>years</a:t>
            </a:r>
            <a:endParaRPr lang="en-GB" dirty="0"/>
          </a:p>
        </p:txBody>
      </p:sp>
      <p:pic>
        <p:nvPicPr>
          <p:cNvPr id="8" name="Picture 7" descr="nstars_median.jpg"/>
          <p:cNvPicPr>
            <a:picLocks noChangeAspect="1"/>
          </p:cNvPicPr>
          <p:nvPr/>
        </p:nvPicPr>
        <p:blipFill>
          <a:blip r:embed="rId2"/>
          <a:srcRect l="10000" t="5423" r="8333" b="4030"/>
          <a:stretch>
            <a:fillRect/>
          </a:stretch>
        </p:blipFill>
        <p:spPr>
          <a:xfrm>
            <a:off x="914400" y="990600"/>
            <a:ext cx="7467600" cy="4953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0"/>
            <a:ext cx="8579296" cy="1143000"/>
          </a:xfrm>
        </p:spPr>
        <p:txBody>
          <a:bodyPr/>
          <a:lstStyle/>
          <a:p>
            <a:r>
              <a:rPr lang="en-GB" dirty="0" smtClean="0"/>
              <a:t>Relevance to sustained observations</a:t>
            </a:r>
            <a:endParaRPr lang="en-GB" dirty="0"/>
          </a:p>
        </p:txBody>
      </p:sp>
      <p:graphicFrame>
        <p:nvGraphicFramePr>
          <p:cNvPr id="3" name="Table 2"/>
          <p:cNvGraphicFramePr>
            <a:graphicFrameLocks noGrp="1"/>
          </p:cNvGraphicFramePr>
          <p:nvPr/>
        </p:nvGraphicFramePr>
        <p:xfrm>
          <a:off x="395536" y="908720"/>
          <a:ext cx="4464495" cy="5643245"/>
        </p:xfrm>
        <a:graphic>
          <a:graphicData uri="http://schemas.openxmlformats.org/drawingml/2006/table">
            <a:tbl>
              <a:tblPr firstRow="1" bandRow="1">
                <a:tableStyleId>{5C22544A-7EE6-4342-B048-85BDC9FD1C3A}</a:tableStyleId>
              </a:tblPr>
              <a:tblGrid>
                <a:gridCol w="1488165"/>
                <a:gridCol w="1488165"/>
                <a:gridCol w="1488165"/>
              </a:tblGrid>
              <a:tr h="370840">
                <a:tc>
                  <a:txBody>
                    <a:bodyPr/>
                    <a:lstStyle/>
                    <a:p>
                      <a:r>
                        <a:rPr lang="en-GB" sz="2000" dirty="0" smtClean="0">
                          <a:latin typeface="+mj-lt"/>
                        </a:rPr>
                        <a:t>Station</a:t>
                      </a:r>
                      <a:endParaRPr lang="en-GB" sz="2000" dirty="0">
                        <a:latin typeface="+mj-lt"/>
                      </a:endParaRPr>
                    </a:p>
                  </a:txBody>
                  <a:tcPr/>
                </a:tc>
                <a:tc>
                  <a:txBody>
                    <a:bodyPr/>
                    <a:lstStyle/>
                    <a:p>
                      <a:r>
                        <a:rPr lang="en-GB" sz="2000" dirty="0" smtClean="0">
                          <a:latin typeface="+mj-lt"/>
                        </a:rPr>
                        <a:t>Median n* (years), all </a:t>
                      </a:r>
                      <a:r>
                        <a:rPr lang="en-GB" sz="2000" dirty="0" err="1" smtClean="0">
                          <a:latin typeface="+mj-lt"/>
                        </a:rPr>
                        <a:t>vars</a:t>
                      </a:r>
                      <a:endParaRPr lang="en-GB" sz="2000" dirty="0">
                        <a:latin typeface="+mj-lt"/>
                      </a:endParaRPr>
                    </a:p>
                  </a:txBody>
                  <a:tcPr/>
                </a:tc>
                <a:tc>
                  <a:txBody>
                    <a:bodyPr/>
                    <a:lstStyle/>
                    <a:p>
                      <a:r>
                        <a:rPr lang="en-GB" sz="2000" dirty="0" smtClean="0">
                          <a:latin typeface="+mj-lt"/>
                        </a:rPr>
                        <a:t>Length of </a:t>
                      </a:r>
                      <a:r>
                        <a:rPr lang="en-GB" sz="2000" dirty="0" err="1" smtClean="0">
                          <a:latin typeface="+mj-lt"/>
                        </a:rPr>
                        <a:t>obs</a:t>
                      </a:r>
                      <a:r>
                        <a:rPr lang="en-GB" sz="2000" dirty="0" smtClean="0">
                          <a:latin typeface="+mj-lt"/>
                        </a:rPr>
                        <a:t> (years)</a:t>
                      </a:r>
                      <a:endParaRPr lang="en-GB" sz="2000" dirty="0">
                        <a:latin typeface="+mj-lt"/>
                      </a:endParaRPr>
                    </a:p>
                  </a:txBody>
                  <a:tcPr/>
                </a:tc>
              </a:tr>
              <a:tr h="370840">
                <a:tc>
                  <a:txBody>
                    <a:bodyPr/>
                    <a:lstStyle/>
                    <a:p>
                      <a:pPr algn="l" fontAlgn="b"/>
                      <a:r>
                        <a:rPr lang="en-GB" sz="1800" b="0" i="0" u="none" strike="noStrike" dirty="0" smtClean="0">
                          <a:solidFill>
                            <a:srgbClr val="000000"/>
                          </a:solidFill>
                          <a:latin typeface="Calibri"/>
                        </a:rPr>
                        <a:t>K2</a:t>
                      </a:r>
                      <a:endParaRPr lang="en-GB" sz="1800" b="0" i="0" u="none" strike="noStrike" dirty="0">
                        <a:solidFill>
                          <a:srgbClr val="000000"/>
                        </a:solidFill>
                        <a:latin typeface="Calibri"/>
                      </a:endParaRPr>
                    </a:p>
                  </a:txBody>
                  <a:tcPr marL="9525" marR="9525" marT="9525" marB="0" anchor="b"/>
                </a:tc>
                <a:tc>
                  <a:txBody>
                    <a:bodyPr/>
                    <a:lstStyle/>
                    <a:p>
                      <a:pPr algn="r" fontAlgn="b"/>
                      <a:r>
                        <a:rPr lang="en-GB" sz="2000" b="0" i="0" u="none" strike="noStrike" dirty="0">
                          <a:solidFill>
                            <a:srgbClr val="000000"/>
                          </a:solidFill>
                          <a:latin typeface="Calibri"/>
                        </a:rPr>
                        <a:t>23</a:t>
                      </a:r>
                    </a:p>
                  </a:txBody>
                  <a:tcPr marL="9525" marR="9525" marT="9525" marB="0" anchor="b"/>
                </a:tc>
                <a:tc>
                  <a:txBody>
                    <a:bodyPr/>
                    <a:lstStyle/>
                    <a:p>
                      <a:pPr algn="r" fontAlgn="b"/>
                      <a:r>
                        <a:rPr lang="en-GB" sz="2000" b="0" i="0" u="none" strike="noStrike" dirty="0">
                          <a:solidFill>
                            <a:srgbClr val="000000"/>
                          </a:solidFill>
                          <a:latin typeface="Calibri"/>
                        </a:rPr>
                        <a:t>6</a:t>
                      </a:r>
                    </a:p>
                  </a:txBody>
                  <a:tcPr marL="9525" marR="9525" marT="9525" marB="0" anchor="b"/>
                </a:tc>
              </a:tr>
              <a:tr h="370840">
                <a:tc>
                  <a:txBody>
                    <a:bodyPr/>
                    <a:lstStyle/>
                    <a:p>
                      <a:pPr algn="l" fontAlgn="b"/>
                      <a:r>
                        <a:rPr lang="en-GB" sz="1800" b="0" i="0" u="none" strike="noStrike" dirty="0" smtClean="0">
                          <a:solidFill>
                            <a:srgbClr val="000000"/>
                          </a:solidFill>
                          <a:latin typeface="Calibri"/>
                        </a:rPr>
                        <a:t>HOT</a:t>
                      </a:r>
                      <a:endParaRPr lang="en-GB" sz="1800" b="0" i="0" u="none" strike="noStrike" dirty="0">
                        <a:solidFill>
                          <a:srgbClr val="000000"/>
                        </a:solidFill>
                        <a:latin typeface="Calibri"/>
                      </a:endParaRPr>
                    </a:p>
                  </a:txBody>
                  <a:tcPr marL="9525" marR="9525" marT="9525" marB="0" anchor="b"/>
                </a:tc>
                <a:tc>
                  <a:txBody>
                    <a:bodyPr/>
                    <a:lstStyle/>
                    <a:p>
                      <a:pPr algn="r" fontAlgn="b"/>
                      <a:r>
                        <a:rPr lang="en-GB" sz="2000" b="0" i="0" u="none" strike="noStrike">
                          <a:solidFill>
                            <a:srgbClr val="000000"/>
                          </a:solidFill>
                          <a:latin typeface="Calibri"/>
                        </a:rPr>
                        <a:t>24</a:t>
                      </a:r>
                    </a:p>
                  </a:txBody>
                  <a:tcPr marL="9525" marR="9525" marT="9525" marB="0" anchor="b"/>
                </a:tc>
                <a:tc>
                  <a:txBody>
                    <a:bodyPr/>
                    <a:lstStyle/>
                    <a:p>
                      <a:pPr algn="r" fontAlgn="b"/>
                      <a:r>
                        <a:rPr lang="en-GB" sz="2000" b="0" i="0" u="none" strike="noStrike">
                          <a:solidFill>
                            <a:srgbClr val="000000"/>
                          </a:solidFill>
                          <a:latin typeface="Calibri"/>
                        </a:rPr>
                        <a:t>27</a:t>
                      </a:r>
                    </a:p>
                  </a:txBody>
                  <a:tcPr marL="9525" marR="9525" marT="9525" marB="0" anchor="b"/>
                </a:tc>
              </a:tr>
              <a:tr h="370840">
                <a:tc>
                  <a:txBody>
                    <a:bodyPr/>
                    <a:lstStyle/>
                    <a:p>
                      <a:pPr algn="l" fontAlgn="b"/>
                      <a:r>
                        <a:rPr lang="en-GB" sz="1800" b="0" i="0" u="none" strike="noStrike" dirty="0" smtClean="0">
                          <a:solidFill>
                            <a:srgbClr val="000000"/>
                          </a:solidFill>
                          <a:latin typeface="Calibri"/>
                        </a:rPr>
                        <a:t>OOI-ARGENTINE</a:t>
                      </a:r>
                      <a:endParaRPr lang="en-GB" sz="1800" b="0" i="0" u="none" strike="noStrike" dirty="0">
                        <a:solidFill>
                          <a:srgbClr val="000000"/>
                        </a:solidFill>
                        <a:latin typeface="Calibri"/>
                      </a:endParaRPr>
                    </a:p>
                  </a:txBody>
                  <a:tcPr marL="9525" marR="9525" marT="9525" marB="0" anchor="b"/>
                </a:tc>
                <a:tc>
                  <a:txBody>
                    <a:bodyPr/>
                    <a:lstStyle/>
                    <a:p>
                      <a:pPr algn="r" fontAlgn="b"/>
                      <a:r>
                        <a:rPr lang="en-GB" sz="2000" b="0" i="0" u="none" strike="noStrike">
                          <a:solidFill>
                            <a:srgbClr val="000000"/>
                          </a:solidFill>
                          <a:latin typeface="Calibri"/>
                        </a:rPr>
                        <a:t>24</a:t>
                      </a:r>
                    </a:p>
                  </a:txBody>
                  <a:tcPr marL="9525" marR="9525" marT="9525" marB="0" anchor="b"/>
                </a:tc>
                <a:tc>
                  <a:txBody>
                    <a:bodyPr/>
                    <a:lstStyle/>
                    <a:p>
                      <a:pPr algn="r" fontAlgn="b"/>
                      <a:r>
                        <a:rPr lang="en-GB" sz="2000" b="0" i="0" u="none" strike="noStrike">
                          <a:solidFill>
                            <a:srgbClr val="000000"/>
                          </a:solidFill>
                          <a:latin typeface="Calibri"/>
                        </a:rPr>
                        <a:t>n/a</a:t>
                      </a:r>
                    </a:p>
                  </a:txBody>
                  <a:tcPr marL="9525" marR="9525" marT="9525" marB="0" anchor="b"/>
                </a:tc>
              </a:tr>
              <a:tr h="370840">
                <a:tc>
                  <a:txBody>
                    <a:bodyPr/>
                    <a:lstStyle/>
                    <a:p>
                      <a:pPr algn="l" fontAlgn="b"/>
                      <a:r>
                        <a:rPr lang="en-GB" sz="1800" b="0" i="0" u="none" strike="noStrike" dirty="0" smtClean="0">
                          <a:solidFill>
                            <a:srgbClr val="000000"/>
                          </a:solidFill>
                          <a:latin typeface="Calibri"/>
                        </a:rPr>
                        <a:t>PAP</a:t>
                      </a:r>
                      <a:endParaRPr lang="en-GB" sz="1800" b="0" i="0" u="none" strike="noStrike" dirty="0">
                        <a:solidFill>
                          <a:srgbClr val="000000"/>
                        </a:solidFill>
                        <a:latin typeface="Calibri"/>
                      </a:endParaRPr>
                    </a:p>
                  </a:txBody>
                  <a:tcPr marL="9525" marR="9525" marT="9525" marB="0" anchor="b"/>
                </a:tc>
                <a:tc>
                  <a:txBody>
                    <a:bodyPr/>
                    <a:lstStyle/>
                    <a:p>
                      <a:pPr algn="r" fontAlgn="b"/>
                      <a:r>
                        <a:rPr lang="en-GB" sz="2000" b="0" i="0" u="none" strike="noStrike">
                          <a:solidFill>
                            <a:srgbClr val="000000"/>
                          </a:solidFill>
                          <a:latin typeface="Calibri"/>
                        </a:rPr>
                        <a:t>25</a:t>
                      </a:r>
                    </a:p>
                  </a:txBody>
                  <a:tcPr marL="9525" marR="9525" marT="9525" marB="0" anchor="b"/>
                </a:tc>
                <a:tc>
                  <a:txBody>
                    <a:bodyPr/>
                    <a:lstStyle/>
                    <a:p>
                      <a:pPr algn="r" fontAlgn="b"/>
                      <a:r>
                        <a:rPr lang="en-GB" sz="2000" b="0" i="0" u="none" strike="noStrike">
                          <a:solidFill>
                            <a:srgbClr val="000000"/>
                          </a:solidFill>
                          <a:latin typeface="Calibri"/>
                        </a:rPr>
                        <a:t>14</a:t>
                      </a:r>
                    </a:p>
                  </a:txBody>
                  <a:tcPr marL="9525" marR="9525" marT="9525" marB="0" anchor="b"/>
                </a:tc>
              </a:tr>
              <a:tr h="370840">
                <a:tc>
                  <a:txBody>
                    <a:bodyPr/>
                    <a:lstStyle/>
                    <a:p>
                      <a:pPr algn="l" fontAlgn="b"/>
                      <a:r>
                        <a:rPr lang="en-GB" sz="1800" b="0" i="0" u="none" strike="noStrike" smtClean="0">
                          <a:solidFill>
                            <a:srgbClr val="000000"/>
                          </a:solidFill>
                          <a:latin typeface="Calibri"/>
                        </a:rPr>
                        <a:t>MIKE</a:t>
                      </a:r>
                      <a:endParaRPr lang="en-GB" sz="1800" b="0" i="0" u="none" strike="noStrike" dirty="0">
                        <a:solidFill>
                          <a:srgbClr val="000000"/>
                        </a:solidFill>
                        <a:latin typeface="Calibri"/>
                      </a:endParaRPr>
                    </a:p>
                  </a:txBody>
                  <a:tcPr marL="9525" marR="9525" marT="9525" marB="0" anchor="b"/>
                </a:tc>
                <a:tc>
                  <a:txBody>
                    <a:bodyPr/>
                    <a:lstStyle/>
                    <a:p>
                      <a:pPr algn="r" fontAlgn="b"/>
                      <a:r>
                        <a:rPr lang="en-GB" sz="2000" b="0" i="0" u="none" strike="noStrike">
                          <a:solidFill>
                            <a:srgbClr val="000000"/>
                          </a:solidFill>
                          <a:latin typeface="Calibri"/>
                        </a:rPr>
                        <a:t>25</a:t>
                      </a:r>
                    </a:p>
                  </a:txBody>
                  <a:tcPr marL="9525" marR="9525" marT="9525" marB="0" anchor="b"/>
                </a:tc>
                <a:tc>
                  <a:txBody>
                    <a:bodyPr/>
                    <a:lstStyle/>
                    <a:p>
                      <a:pPr algn="r" fontAlgn="b"/>
                      <a:r>
                        <a:rPr lang="en-GB" sz="2000" b="0" i="0" u="none" strike="noStrike">
                          <a:solidFill>
                            <a:srgbClr val="000000"/>
                          </a:solidFill>
                          <a:latin typeface="Calibri"/>
                        </a:rPr>
                        <a:t>27</a:t>
                      </a:r>
                    </a:p>
                  </a:txBody>
                  <a:tcPr marL="9525" marR="9525" marT="9525" marB="0" anchor="b"/>
                </a:tc>
              </a:tr>
              <a:tr h="370840">
                <a:tc>
                  <a:txBody>
                    <a:bodyPr/>
                    <a:lstStyle/>
                    <a:p>
                      <a:pPr algn="l" fontAlgn="b"/>
                      <a:r>
                        <a:rPr lang="en-GB" sz="1800" b="0" i="0" u="none" strike="noStrike" dirty="0" smtClean="0">
                          <a:solidFill>
                            <a:srgbClr val="000000"/>
                          </a:solidFill>
                          <a:latin typeface="Calibri"/>
                        </a:rPr>
                        <a:t>DYFAMED</a:t>
                      </a:r>
                      <a:endParaRPr lang="en-GB" sz="1800" b="0" i="0" u="none" strike="noStrike" dirty="0">
                        <a:solidFill>
                          <a:srgbClr val="000000"/>
                        </a:solidFill>
                        <a:latin typeface="Calibri"/>
                      </a:endParaRPr>
                    </a:p>
                  </a:txBody>
                  <a:tcPr marL="9525" marR="9525" marT="9525" marB="0" anchor="b"/>
                </a:tc>
                <a:tc>
                  <a:txBody>
                    <a:bodyPr/>
                    <a:lstStyle/>
                    <a:p>
                      <a:pPr algn="r" fontAlgn="b"/>
                      <a:r>
                        <a:rPr lang="en-GB" sz="2000" b="0" i="0" u="none" strike="noStrike">
                          <a:solidFill>
                            <a:srgbClr val="000000"/>
                          </a:solidFill>
                          <a:latin typeface="Calibri"/>
                        </a:rPr>
                        <a:t>26</a:t>
                      </a:r>
                    </a:p>
                  </a:txBody>
                  <a:tcPr marL="9525" marR="9525" marT="9525" marB="0" anchor="b"/>
                </a:tc>
                <a:tc>
                  <a:txBody>
                    <a:bodyPr/>
                    <a:lstStyle/>
                    <a:p>
                      <a:pPr algn="r" fontAlgn="b"/>
                      <a:r>
                        <a:rPr lang="en-GB" sz="2000" b="0" i="0" u="none" strike="noStrike">
                          <a:solidFill>
                            <a:srgbClr val="000000"/>
                          </a:solidFill>
                          <a:latin typeface="Calibri"/>
                        </a:rPr>
                        <a:t>25</a:t>
                      </a:r>
                    </a:p>
                  </a:txBody>
                  <a:tcPr marL="9525" marR="9525" marT="9525" marB="0" anchor="b"/>
                </a:tc>
              </a:tr>
              <a:tr h="370840">
                <a:tc>
                  <a:txBody>
                    <a:bodyPr/>
                    <a:lstStyle/>
                    <a:p>
                      <a:pPr algn="l" fontAlgn="b"/>
                      <a:r>
                        <a:rPr lang="en-GB" sz="1800" b="0" i="0" u="none" strike="noStrike" dirty="0" smtClean="0">
                          <a:solidFill>
                            <a:srgbClr val="000000"/>
                          </a:solidFill>
                          <a:latin typeface="Calibri"/>
                        </a:rPr>
                        <a:t>ESTOC</a:t>
                      </a:r>
                      <a:endParaRPr lang="en-GB" sz="1800" b="0" i="0" u="none" strike="noStrike" dirty="0">
                        <a:solidFill>
                          <a:srgbClr val="000000"/>
                        </a:solidFill>
                        <a:latin typeface="Calibri"/>
                      </a:endParaRPr>
                    </a:p>
                  </a:txBody>
                  <a:tcPr marL="9525" marR="9525" marT="9525" marB="0" anchor="b"/>
                </a:tc>
                <a:tc>
                  <a:txBody>
                    <a:bodyPr/>
                    <a:lstStyle/>
                    <a:p>
                      <a:pPr algn="r" fontAlgn="b"/>
                      <a:r>
                        <a:rPr lang="en-GB" sz="2000" b="0" i="0" u="none" strike="noStrike">
                          <a:solidFill>
                            <a:srgbClr val="000000"/>
                          </a:solidFill>
                          <a:latin typeface="Calibri"/>
                        </a:rPr>
                        <a:t>27</a:t>
                      </a:r>
                    </a:p>
                  </a:txBody>
                  <a:tcPr marL="9525" marR="9525" marT="9525" marB="0" anchor="b"/>
                </a:tc>
                <a:tc>
                  <a:txBody>
                    <a:bodyPr/>
                    <a:lstStyle/>
                    <a:p>
                      <a:pPr algn="r" fontAlgn="b"/>
                      <a:r>
                        <a:rPr lang="en-GB" sz="2000" b="0" i="0" u="none" strike="noStrike">
                          <a:solidFill>
                            <a:srgbClr val="000000"/>
                          </a:solidFill>
                          <a:latin typeface="Calibri"/>
                        </a:rPr>
                        <a:t>22</a:t>
                      </a:r>
                    </a:p>
                  </a:txBody>
                  <a:tcPr marL="9525" marR="9525" marT="9525" marB="0" anchor="b"/>
                </a:tc>
              </a:tr>
              <a:tr h="370840">
                <a:tc>
                  <a:txBody>
                    <a:bodyPr/>
                    <a:lstStyle/>
                    <a:p>
                      <a:pPr algn="l" fontAlgn="b"/>
                      <a:r>
                        <a:rPr lang="en-GB" sz="1800" b="0" i="0" u="none" strike="noStrike" dirty="0" smtClean="0">
                          <a:solidFill>
                            <a:srgbClr val="000000"/>
                          </a:solidFill>
                          <a:latin typeface="Calibri"/>
                        </a:rPr>
                        <a:t>BATS</a:t>
                      </a:r>
                      <a:endParaRPr lang="en-GB" sz="1800" b="0" i="0" u="none" strike="noStrike" dirty="0">
                        <a:solidFill>
                          <a:srgbClr val="000000"/>
                        </a:solidFill>
                        <a:latin typeface="Calibri"/>
                      </a:endParaRPr>
                    </a:p>
                  </a:txBody>
                  <a:tcPr marL="9525" marR="9525" marT="9525" marB="0" anchor="b"/>
                </a:tc>
                <a:tc>
                  <a:txBody>
                    <a:bodyPr/>
                    <a:lstStyle/>
                    <a:p>
                      <a:pPr algn="r" fontAlgn="b"/>
                      <a:r>
                        <a:rPr lang="en-GB" sz="2000" b="0" i="0" u="none" strike="noStrike">
                          <a:solidFill>
                            <a:srgbClr val="000000"/>
                          </a:solidFill>
                          <a:latin typeface="Calibri"/>
                        </a:rPr>
                        <a:t>28</a:t>
                      </a:r>
                    </a:p>
                  </a:txBody>
                  <a:tcPr marL="9525" marR="9525" marT="9525" marB="0" anchor="b"/>
                </a:tc>
                <a:tc>
                  <a:txBody>
                    <a:bodyPr/>
                    <a:lstStyle/>
                    <a:p>
                      <a:pPr algn="r" fontAlgn="b"/>
                      <a:r>
                        <a:rPr lang="en-GB" sz="2000" b="0" i="0" u="none" strike="noStrike">
                          <a:solidFill>
                            <a:srgbClr val="000000"/>
                          </a:solidFill>
                          <a:latin typeface="Calibri"/>
                        </a:rPr>
                        <a:t>27</a:t>
                      </a:r>
                    </a:p>
                  </a:txBody>
                  <a:tcPr marL="9525" marR="9525" marT="9525" marB="0" anchor="b"/>
                </a:tc>
              </a:tr>
              <a:tr h="370840">
                <a:tc>
                  <a:txBody>
                    <a:bodyPr/>
                    <a:lstStyle/>
                    <a:p>
                      <a:pPr algn="l" fontAlgn="b"/>
                      <a:r>
                        <a:rPr lang="en-GB" sz="1800" b="0" i="0" u="none" strike="noStrike" dirty="0" smtClean="0">
                          <a:solidFill>
                            <a:srgbClr val="000000"/>
                          </a:solidFill>
                          <a:latin typeface="Calibri"/>
                        </a:rPr>
                        <a:t>CALCOFI</a:t>
                      </a:r>
                      <a:endParaRPr lang="en-GB" sz="1800" b="0" i="0" u="none" strike="noStrike" dirty="0">
                        <a:solidFill>
                          <a:srgbClr val="000000"/>
                        </a:solidFill>
                        <a:latin typeface="Calibri"/>
                      </a:endParaRPr>
                    </a:p>
                  </a:txBody>
                  <a:tcPr marL="9525" marR="9525" marT="9525" marB="0" anchor="b"/>
                </a:tc>
                <a:tc>
                  <a:txBody>
                    <a:bodyPr/>
                    <a:lstStyle/>
                    <a:p>
                      <a:pPr algn="r" fontAlgn="b"/>
                      <a:r>
                        <a:rPr lang="en-GB" sz="2000" b="0" i="0" u="none" strike="noStrike">
                          <a:solidFill>
                            <a:srgbClr val="000000"/>
                          </a:solidFill>
                          <a:latin typeface="Calibri"/>
                        </a:rPr>
                        <a:t>29</a:t>
                      </a:r>
                    </a:p>
                  </a:txBody>
                  <a:tcPr marL="9525" marR="9525" marT="9525" marB="0" anchor="b"/>
                </a:tc>
                <a:tc>
                  <a:txBody>
                    <a:bodyPr/>
                    <a:lstStyle/>
                    <a:p>
                      <a:pPr algn="r" fontAlgn="b"/>
                      <a:r>
                        <a:rPr lang="en-GB" sz="2000" b="0" i="0" u="none" strike="noStrike">
                          <a:solidFill>
                            <a:srgbClr val="000000"/>
                          </a:solidFill>
                          <a:latin typeface="Calibri"/>
                        </a:rPr>
                        <a:t>67</a:t>
                      </a:r>
                    </a:p>
                  </a:txBody>
                  <a:tcPr marL="9525" marR="9525" marT="9525" marB="0" anchor="b"/>
                </a:tc>
              </a:tr>
              <a:tr h="370840">
                <a:tc>
                  <a:txBody>
                    <a:bodyPr/>
                    <a:lstStyle/>
                    <a:p>
                      <a:pPr algn="l" fontAlgn="b"/>
                      <a:r>
                        <a:rPr lang="en-GB" sz="1800" b="0" i="0" u="none" strike="noStrike" dirty="0" smtClean="0">
                          <a:solidFill>
                            <a:srgbClr val="000000"/>
                          </a:solidFill>
                          <a:latin typeface="Calibri"/>
                        </a:rPr>
                        <a:t>PAPA</a:t>
                      </a:r>
                      <a:endParaRPr lang="en-GB" sz="1800" b="0" i="0" u="none" strike="noStrike" dirty="0">
                        <a:solidFill>
                          <a:srgbClr val="000000"/>
                        </a:solidFill>
                        <a:latin typeface="Calibri"/>
                      </a:endParaRPr>
                    </a:p>
                  </a:txBody>
                  <a:tcPr marL="9525" marR="9525" marT="9525" marB="0" anchor="b"/>
                </a:tc>
                <a:tc>
                  <a:txBody>
                    <a:bodyPr/>
                    <a:lstStyle/>
                    <a:p>
                      <a:pPr algn="r" fontAlgn="b"/>
                      <a:r>
                        <a:rPr lang="en-GB" sz="2000" b="0" i="0" u="none" strike="noStrike">
                          <a:solidFill>
                            <a:srgbClr val="000000"/>
                          </a:solidFill>
                          <a:latin typeface="Calibri"/>
                        </a:rPr>
                        <a:t>33</a:t>
                      </a:r>
                    </a:p>
                  </a:txBody>
                  <a:tcPr marL="9525" marR="9525" marT="9525" marB="0" anchor="b"/>
                </a:tc>
                <a:tc>
                  <a:txBody>
                    <a:bodyPr/>
                    <a:lstStyle/>
                    <a:p>
                      <a:pPr algn="r" fontAlgn="b"/>
                      <a:r>
                        <a:rPr lang="en-GB" sz="2000" b="0" i="0" u="none" strike="noStrike">
                          <a:solidFill>
                            <a:srgbClr val="000000"/>
                          </a:solidFill>
                          <a:latin typeface="Calibri"/>
                        </a:rPr>
                        <a:t>12</a:t>
                      </a:r>
                    </a:p>
                  </a:txBody>
                  <a:tcPr marL="9525" marR="9525" marT="9525" marB="0" anchor="b"/>
                </a:tc>
              </a:tr>
              <a:tr h="370840">
                <a:tc>
                  <a:txBody>
                    <a:bodyPr/>
                    <a:lstStyle/>
                    <a:p>
                      <a:pPr algn="l" fontAlgn="b"/>
                      <a:r>
                        <a:rPr lang="en-GB" sz="1800" b="0" i="0" u="none" strike="noStrike" dirty="0" smtClean="0">
                          <a:solidFill>
                            <a:srgbClr val="000000"/>
                          </a:solidFill>
                          <a:latin typeface="Calibri"/>
                        </a:rPr>
                        <a:t>OOI-IRMINGER</a:t>
                      </a:r>
                      <a:endParaRPr lang="en-GB" sz="1800" b="0" i="0" u="none" strike="noStrike" dirty="0">
                        <a:solidFill>
                          <a:srgbClr val="000000"/>
                        </a:solidFill>
                        <a:latin typeface="Calibri"/>
                      </a:endParaRPr>
                    </a:p>
                  </a:txBody>
                  <a:tcPr marL="9525" marR="9525" marT="9525" marB="0" anchor="b"/>
                </a:tc>
                <a:tc>
                  <a:txBody>
                    <a:bodyPr/>
                    <a:lstStyle/>
                    <a:p>
                      <a:pPr algn="r" fontAlgn="b"/>
                      <a:r>
                        <a:rPr lang="en-GB" sz="2000" b="0" i="0" u="none" strike="noStrike">
                          <a:solidFill>
                            <a:srgbClr val="000000"/>
                          </a:solidFill>
                          <a:latin typeface="Calibri"/>
                        </a:rPr>
                        <a:t>34</a:t>
                      </a:r>
                    </a:p>
                  </a:txBody>
                  <a:tcPr marL="9525" marR="9525" marT="9525" marB="0" anchor="b"/>
                </a:tc>
                <a:tc>
                  <a:txBody>
                    <a:bodyPr/>
                    <a:lstStyle/>
                    <a:p>
                      <a:pPr algn="r" fontAlgn="b"/>
                      <a:r>
                        <a:rPr lang="en-GB" sz="2000" b="0" i="0" u="none" strike="noStrike">
                          <a:solidFill>
                            <a:srgbClr val="000000"/>
                          </a:solidFill>
                          <a:latin typeface="Calibri"/>
                        </a:rPr>
                        <a:t>n/a</a:t>
                      </a:r>
                    </a:p>
                  </a:txBody>
                  <a:tcPr marL="9525" marR="9525" marT="9525" marB="0" anchor="b"/>
                </a:tc>
              </a:tr>
              <a:tr h="370840">
                <a:tc>
                  <a:txBody>
                    <a:bodyPr/>
                    <a:lstStyle/>
                    <a:p>
                      <a:pPr algn="l" fontAlgn="b"/>
                      <a:r>
                        <a:rPr lang="en-GB" sz="1800" b="0" i="0" u="none" strike="noStrike" dirty="0" smtClean="0">
                          <a:solidFill>
                            <a:srgbClr val="000000"/>
                          </a:solidFill>
                          <a:latin typeface="Calibri"/>
                        </a:rPr>
                        <a:t>OOI-SOUTHERN</a:t>
                      </a:r>
                      <a:endParaRPr lang="en-GB" sz="1800" b="0" i="0" u="none" strike="noStrike" dirty="0">
                        <a:solidFill>
                          <a:srgbClr val="000000"/>
                        </a:solidFill>
                        <a:latin typeface="Calibri"/>
                      </a:endParaRPr>
                    </a:p>
                  </a:txBody>
                  <a:tcPr marL="9525" marR="9525" marT="9525" marB="0" anchor="b"/>
                </a:tc>
                <a:tc>
                  <a:txBody>
                    <a:bodyPr/>
                    <a:lstStyle/>
                    <a:p>
                      <a:pPr algn="r" fontAlgn="b"/>
                      <a:r>
                        <a:rPr lang="en-GB" sz="2000" b="0" i="0" u="none" strike="noStrike" dirty="0">
                          <a:solidFill>
                            <a:srgbClr val="000000"/>
                          </a:solidFill>
                          <a:latin typeface="Calibri"/>
                        </a:rPr>
                        <a:t>36</a:t>
                      </a:r>
                    </a:p>
                  </a:txBody>
                  <a:tcPr marL="9525" marR="9525" marT="9525" marB="0" anchor="b"/>
                </a:tc>
                <a:tc>
                  <a:txBody>
                    <a:bodyPr/>
                    <a:lstStyle/>
                    <a:p>
                      <a:pPr algn="r" fontAlgn="b"/>
                      <a:r>
                        <a:rPr lang="en-GB" sz="2000" b="0" i="0" u="none" strike="noStrike" dirty="0">
                          <a:solidFill>
                            <a:srgbClr val="000000"/>
                          </a:solidFill>
                          <a:latin typeface="Calibri"/>
                        </a:rPr>
                        <a:t>n/a</a:t>
                      </a:r>
                    </a:p>
                  </a:txBody>
                  <a:tcPr marL="9525" marR="9525" marT="9525" marB="0" anchor="b"/>
                </a:tc>
              </a:tr>
            </a:tbl>
          </a:graphicData>
        </a:graphic>
      </p:graphicFrame>
      <p:pic>
        <p:nvPicPr>
          <p:cNvPr id="5" name="Picture 4" descr="oceansites_sel.jpg"/>
          <p:cNvPicPr>
            <a:picLocks noChangeAspect="1"/>
          </p:cNvPicPr>
          <p:nvPr/>
        </p:nvPicPr>
        <p:blipFill>
          <a:blip r:embed="rId3" cstate="print"/>
          <a:srcRect l="9051" t="5256" r="8263" b="6572"/>
          <a:stretch>
            <a:fillRect/>
          </a:stretch>
        </p:blipFill>
        <p:spPr>
          <a:xfrm>
            <a:off x="4932040" y="2506610"/>
            <a:ext cx="4041046" cy="257857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906980" y="2004097"/>
            <a:ext cx="5070763" cy="4431983"/>
          </a:xfrm>
          <a:prstGeom prst="rect">
            <a:avLst/>
          </a:prstGeom>
          <a:noFill/>
        </p:spPr>
        <p:txBody>
          <a:bodyPr wrap="square" rtlCol="0">
            <a:spAutoFit/>
          </a:bodyPr>
          <a:lstStyle/>
          <a:p>
            <a:endParaRPr lang="en-GB" sz="2400" dirty="0"/>
          </a:p>
          <a:p>
            <a:r>
              <a:rPr lang="en-GB" sz="2400" dirty="0" smtClean="0"/>
              <a:t>20 years of data – </a:t>
            </a:r>
            <a:r>
              <a:rPr lang="en-GB" sz="2400" i="1" dirty="0" smtClean="0"/>
              <a:t>are the observed trends due to climate change?</a:t>
            </a:r>
            <a:endParaRPr lang="en-GB" sz="2400" i="1" dirty="0"/>
          </a:p>
          <a:p>
            <a:endParaRPr lang="en-GB" sz="2400" dirty="0" smtClean="0"/>
          </a:p>
          <a:p>
            <a:r>
              <a:rPr lang="en-GB" sz="2400" dirty="0" smtClean="0"/>
              <a:t>Our analysis suggests that for SST need 13 years, </a:t>
            </a:r>
            <a:r>
              <a:rPr lang="en-GB" sz="2400" dirty="0" err="1" smtClean="0"/>
              <a:t>chl</a:t>
            </a:r>
            <a:r>
              <a:rPr lang="en-GB" sz="2400" dirty="0" smtClean="0"/>
              <a:t> 29 years, and PP 26 years of data to distinguish genuine climate trend from natural variability</a:t>
            </a:r>
          </a:p>
          <a:p>
            <a:endParaRPr lang="en-GB" dirty="0"/>
          </a:p>
          <a:p>
            <a:endParaRPr lang="en-GB" dirty="0" smtClean="0"/>
          </a:p>
          <a:p>
            <a:endParaRPr lang="en-GB" dirty="0"/>
          </a:p>
          <a:p>
            <a:endParaRPr lang="en-GB" dirty="0" smtClean="0"/>
          </a:p>
          <a:p>
            <a:r>
              <a:rPr lang="en-GB" dirty="0" err="1" smtClean="0"/>
              <a:t>Saba</a:t>
            </a:r>
            <a:r>
              <a:rPr lang="en-GB" dirty="0" smtClean="0"/>
              <a:t> et al. (2010), GBC</a:t>
            </a:r>
            <a:endParaRPr lang="en-GB" dirty="0"/>
          </a:p>
        </p:txBody>
      </p:sp>
      <p:grpSp>
        <p:nvGrpSpPr>
          <p:cNvPr id="4" name="Group 3"/>
          <p:cNvGrpSpPr/>
          <p:nvPr/>
        </p:nvGrpSpPr>
        <p:grpSpPr>
          <a:xfrm>
            <a:off x="437716" y="1476469"/>
            <a:ext cx="2725738" cy="1581150"/>
            <a:chOff x="3089275" y="2638425"/>
            <a:chExt cx="2725738" cy="158115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28988" y="2638425"/>
              <a:ext cx="2486025" cy="15811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5603" name="Picture 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89275" y="2900363"/>
              <a:ext cx="323850" cy="105727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grpSp>
        <p:nvGrpSpPr>
          <p:cNvPr id="5" name="Group 4"/>
          <p:cNvGrpSpPr/>
          <p:nvPr/>
        </p:nvGrpSpPr>
        <p:grpSpPr>
          <a:xfrm>
            <a:off x="300614" y="4911242"/>
            <a:ext cx="3057525" cy="1714500"/>
            <a:chOff x="5073361" y="4419023"/>
            <a:chExt cx="3057525" cy="1714500"/>
          </a:xfrm>
        </p:grpSpPr>
        <p:pic>
          <p:nvPicPr>
            <p:cNvPr id="25604" name="Picture 4"/>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01986" y="4419023"/>
              <a:ext cx="2628900" cy="17145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5605" name="Picture 5"/>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73361" y="4419023"/>
              <a:ext cx="428625" cy="142875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grpSp>
        <p:nvGrpSpPr>
          <p:cNvPr id="6" name="Group 5"/>
          <p:cNvGrpSpPr/>
          <p:nvPr/>
        </p:nvGrpSpPr>
        <p:grpSpPr>
          <a:xfrm>
            <a:off x="300614" y="3214060"/>
            <a:ext cx="2862840" cy="1533525"/>
            <a:chOff x="466148" y="4195763"/>
            <a:chExt cx="2862840" cy="1533525"/>
          </a:xfrm>
        </p:grpSpPr>
        <p:pic>
          <p:nvPicPr>
            <p:cNvPr id="25606" name="Picture 6"/>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5338" y="4195763"/>
              <a:ext cx="2533650" cy="1533525"/>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25607" name="Picture 7"/>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6148" y="4253490"/>
              <a:ext cx="323850" cy="1295400"/>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grpSp>
      <p:pic>
        <p:nvPicPr>
          <p:cNvPr id="25608" name="Picture 8" descr="C:\Users\sah1e09\AppData\Local\Microsoft\Windows\Temporary Internet Files\Content.IE5\EW20VJ7M\Tick-red[1].png"/>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63182" y="1684092"/>
            <a:ext cx="914518" cy="86421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25609" name="Picture 9" descr="C:\Users\sah1e09\AppData\Local\Microsoft\Windows\Temporary Internet Files\Content.IE5\GORWD36Q\1425663956-outline[1].png"/>
          <p:cNvPicPr>
            <a:picLocks noChangeAspect="1" noChangeArrowheads="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95321" y="3402713"/>
            <a:ext cx="957810" cy="95781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5" name="Picture 9" descr="C:\Users\sah1e09\AppData\Local\Microsoft\Windows\Temporary Internet Files\Content.IE5\GORWD36Q\1425663956-outline[1].png"/>
          <p:cNvPicPr>
            <a:picLocks noChangeAspect="1" noChangeArrowheads="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64784" y="5023695"/>
            <a:ext cx="957810" cy="95781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itle 1"/>
          <p:cNvSpPr txBox="1">
            <a:spLocks/>
          </p:cNvSpPr>
          <p:nvPr/>
        </p:nvSpPr>
        <p:spPr>
          <a:xfrm>
            <a:off x="323528" y="73891"/>
            <a:ext cx="8579296"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Relevance to sustained observations: example of ALOHA</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247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6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323528" y="73891"/>
            <a:ext cx="8579296"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Relevance to sustained observations: example of BATS</a:t>
            </a:r>
            <a:endParaRPr lang="en-GB" dirty="0"/>
          </a:p>
        </p:txBody>
      </p:sp>
      <p:sp>
        <p:nvSpPr>
          <p:cNvPr id="4" name="TextBox 3"/>
          <p:cNvSpPr txBox="1"/>
          <p:nvPr/>
        </p:nvSpPr>
        <p:spPr>
          <a:xfrm>
            <a:off x="415636" y="6169891"/>
            <a:ext cx="8155709" cy="461665"/>
          </a:xfrm>
          <a:prstGeom prst="rect">
            <a:avLst/>
          </a:prstGeom>
          <a:noFill/>
        </p:spPr>
        <p:txBody>
          <a:bodyPr wrap="square" rtlCol="0">
            <a:spAutoFit/>
          </a:bodyPr>
          <a:lstStyle/>
          <a:p>
            <a:r>
              <a:rPr lang="en-GB" sz="2400" dirty="0" smtClean="0"/>
              <a:t>pH at BATS;  n* of 15 years</a:t>
            </a:r>
            <a:endParaRPr lang="en-GB" sz="24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351" t="4812" r="7042" b="4059"/>
          <a:stretch/>
        </p:blipFill>
        <p:spPr>
          <a:xfrm>
            <a:off x="711200" y="1542473"/>
            <a:ext cx="6243782" cy="450716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5588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323528" y="73891"/>
            <a:ext cx="8579296"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Relevance to sustained observations: example of BATS</a:t>
            </a:r>
            <a:endParaRPr lang="en-GB" dirty="0"/>
          </a:p>
        </p:txBody>
      </p:sp>
      <p:sp>
        <p:nvSpPr>
          <p:cNvPr id="4" name="TextBox 3"/>
          <p:cNvSpPr txBox="1"/>
          <p:nvPr/>
        </p:nvSpPr>
        <p:spPr>
          <a:xfrm>
            <a:off x="415636" y="6169891"/>
            <a:ext cx="8155709" cy="461665"/>
          </a:xfrm>
          <a:prstGeom prst="rect">
            <a:avLst/>
          </a:prstGeom>
          <a:noFill/>
        </p:spPr>
        <p:txBody>
          <a:bodyPr wrap="square" rtlCol="0">
            <a:spAutoFit/>
          </a:bodyPr>
          <a:lstStyle/>
          <a:p>
            <a:r>
              <a:rPr lang="en-GB" sz="2400" dirty="0" smtClean="0"/>
              <a:t>SST at BATS;  n* of 11.5 years</a:t>
            </a:r>
            <a:endParaRPr lang="en-GB" sz="24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637" t="6431" r="7249" b="3435"/>
          <a:stretch/>
        </p:blipFill>
        <p:spPr>
          <a:xfrm>
            <a:off x="1099129" y="1634836"/>
            <a:ext cx="6280726" cy="450973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93276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323528" y="73891"/>
            <a:ext cx="8579296"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Relevance to sustained observations: example of BATS</a:t>
            </a:r>
            <a:endParaRPr lang="en-GB" dirty="0"/>
          </a:p>
        </p:txBody>
      </p:sp>
      <p:sp>
        <p:nvSpPr>
          <p:cNvPr id="4" name="TextBox 3"/>
          <p:cNvSpPr txBox="1"/>
          <p:nvPr/>
        </p:nvSpPr>
        <p:spPr>
          <a:xfrm>
            <a:off x="415636" y="6169891"/>
            <a:ext cx="8155709" cy="461665"/>
          </a:xfrm>
          <a:prstGeom prst="rect">
            <a:avLst/>
          </a:prstGeom>
          <a:noFill/>
        </p:spPr>
        <p:txBody>
          <a:bodyPr wrap="square" rtlCol="0">
            <a:spAutoFit/>
          </a:bodyPr>
          <a:lstStyle/>
          <a:p>
            <a:r>
              <a:rPr lang="en-GB" sz="2400" dirty="0" smtClean="0"/>
              <a:t>SST at BATS;  n* of 11.5 years</a:t>
            </a:r>
            <a:endParaRPr lang="en-GB" sz="2400" dirty="0"/>
          </a:p>
        </p:txBody>
      </p:sp>
      <p:pic>
        <p:nvPicPr>
          <p:cNvPr id="5" name="Picture 4"/>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43709" y="1459345"/>
            <a:ext cx="6726909" cy="4668182"/>
          </a:xfrm>
          <a:prstGeom prst="rect">
            <a:avLst/>
          </a:prstGeom>
        </p:spPr>
      </p:pic>
      <p:sp>
        <p:nvSpPr>
          <p:cNvPr id="6" name="Rectangle 5"/>
          <p:cNvSpPr/>
          <p:nvPr/>
        </p:nvSpPr>
        <p:spPr>
          <a:xfrm>
            <a:off x="4304145" y="1533236"/>
            <a:ext cx="2872510" cy="4221019"/>
          </a:xfrm>
          <a:prstGeom prst="rect">
            <a:avLst/>
          </a:prstGeom>
          <a:solidFill>
            <a:schemeClr val="bg1">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882072" y="1533236"/>
            <a:ext cx="1667164" cy="4221019"/>
          </a:xfrm>
          <a:prstGeom prst="rect">
            <a:avLst/>
          </a:prstGeom>
          <a:solidFill>
            <a:schemeClr val="bg1">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p:cNvSpPr txBox="1"/>
          <p:nvPr/>
        </p:nvSpPr>
        <p:spPr>
          <a:xfrm>
            <a:off x="7259782" y="3084945"/>
            <a:ext cx="1810327" cy="923330"/>
          </a:xfrm>
          <a:prstGeom prst="rect">
            <a:avLst/>
          </a:prstGeom>
          <a:noFill/>
        </p:spPr>
        <p:txBody>
          <a:bodyPr wrap="square" rtlCol="0">
            <a:spAutoFit/>
          </a:bodyPr>
          <a:lstStyle/>
          <a:p>
            <a:r>
              <a:rPr lang="en-GB" dirty="0" smtClean="0"/>
              <a:t>10 year record: statistically significant trend</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26312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143000"/>
          </a:xfrm>
        </p:spPr>
        <p:txBody>
          <a:bodyPr>
            <a:normAutofit fontScale="90000"/>
          </a:bodyPr>
          <a:lstStyle/>
          <a:p>
            <a:r>
              <a:rPr lang="en-GB" dirty="0" smtClean="0"/>
              <a:t>How do we expect the oceans to respond to climate change?</a:t>
            </a:r>
            <a:endParaRPr lang="en-GB" dirty="0"/>
          </a:p>
        </p:txBody>
      </p:sp>
      <p:sp>
        <p:nvSpPr>
          <p:cNvPr id="5" name="Right Arrow 4"/>
          <p:cNvSpPr/>
          <p:nvPr/>
        </p:nvSpPr>
        <p:spPr>
          <a:xfrm rot="16200000">
            <a:off x="701963" y="2161309"/>
            <a:ext cx="1348510" cy="99752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p:cNvSpPr txBox="1"/>
          <p:nvPr/>
        </p:nvSpPr>
        <p:spPr>
          <a:xfrm>
            <a:off x="1874982" y="2447529"/>
            <a:ext cx="4119418" cy="646331"/>
          </a:xfrm>
          <a:prstGeom prst="rect">
            <a:avLst/>
          </a:prstGeom>
          <a:noFill/>
        </p:spPr>
        <p:txBody>
          <a:bodyPr wrap="square" rtlCol="0">
            <a:spAutoFit/>
          </a:bodyPr>
          <a:lstStyle/>
          <a:p>
            <a:r>
              <a:rPr lang="en-GB" sz="3600" dirty="0" smtClean="0"/>
              <a:t>Temperature</a:t>
            </a:r>
            <a:endParaRPr lang="en-GB" sz="3600" dirty="0"/>
          </a:p>
        </p:txBody>
      </p:sp>
      <p:sp>
        <p:nvSpPr>
          <p:cNvPr id="7" name="Right Arrow 6"/>
          <p:cNvSpPr/>
          <p:nvPr/>
        </p:nvSpPr>
        <p:spPr>
          <a:xfrm rot="5400000">
            <a:off x="5038436" y="2835564"/>
            <a:ext cx="1348510" cy="99752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p:cNvSpPr txBox="1"/>
          <p:nvPr/>
        </p:nvSpPr>
        <p:spPr>
          <a:xfrm>
            <a:off x="6345382" y="2881745"/>
            <a:ext cx="2105891" cy="646331"/>
          </a:xfrm>
          <a:prstGeom prst="rect">
            <a:avLst/>
          </a:prstGeom>
          <a:noFill/>
        </p:spPr>
        <p:txBody>
          <a:bodyPr wrap="square" rtlCol="0">
            <a:spAutoFit/>
          </a:bodyPr>
          <a:lstStyle/>
          <a:p>
            <a:r>
              <a:rPr lang="en-GB" sz="3600" dirty="0" smtClean="0"/>
              <a:t>pH</a:t>
            </a:r>
            <a:endParaRPr lang="en-GB" sz="3600" dirty="0"/>
          </a:p>
        </p:txBody>
      </p:sp>
      <p:sp>
        <p:nvSpPr>
          <p:cNvPr id="9" name="Right Arrow 8"/>
          <p:cNvSpPr/>
          <p:nvPr/>
        </p:nvSpPr>
        <p:spPr>
          <a:xfrm rot="5400000">
            <a:off x="203198" y="4239475"/>
            <a:ext cx="1348510" cy="997527"/>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p:cNvSpPr txBox="1"/>
          <p:nvPr/>
        </p:nvSpPr>
        <p:spPr>
          <a:xfrm>
            <a:off x="1551709" y="4006260"/>
            <a:ext cx="2761673" cy="646331"/>
          </a:xfrm>
          <a:prstGeom prst="rect">
            <a:avLst/>
          </a:prstGeom>
          <a:noFill/>
        </p:spPr>
        <p:txBody>
          <a:bodyPr wrap="square" rtlCol="0">
            <a:spAutoFit/>
          </a:bodyPr>
          <a:lstStyle/>
          <a:p>
            <a:r>
              <a:rPr lang="en-GB" sz="3600" dirty="0" smtClean="0"/>
              <a:t>Oxygen</a:t>
            </a:r>
            <a:endParaRPr lang="en-GB" sz="3600" dirty="0"/>
          </a:p>
        </p:txBody>
      </p:sp>
      <p:sp>
        <p:nvSpPr>
          <p:cNvPr id="12" name="Left-Right Arrow 11"/>
          <p:cNvSpPr/>
          <p:nvPr/>
        </p:nvSpPr>
        <p:spPr>
          <a:xfrm rot="16200000">
            <a:off x="3461386" y="5211944"/>
            <a:ext cx="1639332" cy="840514"/>
          </a:xfrm>
          <a:prstGeom prst="lef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TextBox 12"/>
          <p:cNvSpPr txBox="1"/>
          <p:nvPr/>
        </p:nvSpPr>
        <p:spPr>
          <a:xfrm>
            <a:off x="3999343" y="5188852"/>
            <a:ext cx="420254" cy="1015663"/>
          </a:xfrm>
          <a:prstGeom prst="rect">
            <a:avLst/>
          </a:prstGeom>
          <a:noFill/>
        </p:spPr>
        <p:txBody>
          <a:bodyPr wrap="square" rtlCol="0">
            <a:spAutoFit/>
          </a:bodyPr>
          <a:lstStyle/>
          <a:p>
            <a:r>
              <a:rPr lang="en-GB" sz="6000" b="1" dirty="0" smtClean="0"/>
              <a:t>?</a:t>
            </a:r>
            <a:endParaRPr lang="en-GB" sz="6000" b="1" dirty="0"/>
          </a:p>
        </p:txBody>
      </p:sp>
      <p:sp>
        <p:nvSpPr>
          <p:cNvPr id="14" name="TextBox 13"/>
          <p:cNvSpPr txBox="1"/>
          <p:nvPr/>
        </p:nvSpPr>
        <p:spPr>
          <a:xfrm>
            <a:off x="4701309" y="4994888"/>
            <a:ext cx="4147128" cy="1200329"/>
          </a:xfrm>
          <a:prstGeom prst="rect">
            <a:avLst/>
          </a:prstGeom>
          <a:noFill/>
        </p:spPr>
        <p:txBody>
          <a:bodyPr wrap="square" rtlCol="0">
            <a:spAutoFit/>
          </a:bodyPr>
          <a:lstStyle/>
          <a:p>
            <a:r>
              <a:rPr lang="en-GB" sz="3600" dirty="0" smtClean="0"/>
              <a:t>Primary production </a:t>
            </a:r>
          </a:p>
          <a:p>
            <a:r>
              <a:rPr lang="en-GB" sz="3600" dirty="0" smtClean="0"/>
              <a:t>Carbon flux</a:t>
            </a:r>
            <a:endParaRPr lang="en-GB" sz="3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99127" y="1533236"/>
            <a:ext cx="6410036" cy="4448287"/>
          </a:xfrm>
          <a:prstGeom prst="rect">
            <a:avLst/>
          </a:prstGeom>
        </p:spPr>
      </p:pic>
      <p:sp>
        <p:nvSpPr>
          <p:cNvPr id="2" name="Title 1"/>
          <p:cNvSpPr txBox="1">
            <a:spLocks/>
          </p:cNvSpPr>
          <p:nvPr/>
        </p:nvSpPr>
        <p:spPr>
          <a:xfrm>
            <a:off x="323528" y="73891"/>
            <a:ext cx="8579296"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Relevance to sustained observations: example of BATS</a:t>
            </a:r>
            <a:endParaRPr lang="en-GB" dirty="0"/>
          </a:p>
        </p:txBody>
      </p:sp>
      <p:sp>
        <p:nvSpPr>
          <p:cNvPr id="4" name="TextBox 3"/>
          <p:cNvSpPr txBox="1"/>
          <p:nvPr/>
        </p:nvSpPr>
        <p:spPr>
          <a:xfrm>
            <a:off x="415636" y="6169891"/>
            <a:ext cx="8155709" cy="461665"/>
          </a:xfrm>
          <a:prstGeom prst="rect">
            <a:avLst/>
          </a:prstGeom>
          <a:noFill/>
        </p:spPr>
        <p:txBody>
          <a:bodyPr wrap="square" rtlCol="0">
            <a:spAutoFit/>
          </a:bodyPr>
          <a:lstStyle/>
          <a:p>
            <a:r>
              <a:rPr lang="en-GB" sz="2400" dirty="0" smtClean="0"/>
              <a:t>SST at BATS;  n* of 11.5 years</a:t>
            </a:r>
            <a:endParaRPr lang="en-GB" sz="2400" dirty="0"/>
          </a:p>
        </p:txBody>
      </p:sp>
      <p:sp>
        <p:nvSpPr>
          <p:cNvPr id="6" name="Rectangle 5"/>
          <p:cNvSpPr/>
          <p:nvPr/>
        </p:nvSpPr>
        <p:spPr>
          <a:xfrm>
            <a:off x="4613176" y="1533236"/>
            <a:ext cx="2535769" cy="4221019"/>
          </a:xfrm>
          <a:prstGeom prst="rect">
            <a:avLst/>
          </a:prstGeom>
          <a:solidFill>
            <a:schemeClr val="bg1">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882072" y="1533236"/>
            <a:ext cx="1667164" cy="4221019"/>
          </a:xfrm>
          <a:prstGeom prst="rect">
            <a:avLst/>
          </a:prstGeom>
          <a:solidFill>
            <a:schemeClr val="bg1">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TextBox 7"/>
          <p:cNvSpPr txBox="1"/>
          <p:nvPr/>
        </p:nvSpPr>
        <p:spPr>
          <a:xfrm>
            <a:off x="7259782" y="3084945"/>
            <a:ext cx="1810327" cy="923330"/>
          </a:xfrm>
          <a:prstGeom prst="rect">
            <a:avLst/>
          </a:prstGeom>
          <a:noFill/>
        </p:spPr>
        <p:txBody>
          <a:bodyPr wrap="square" rtlCol="0">
            <a:spAutoFit/>
          </a:bodyPr>
          <a:lstStyle/>
          <a:p>
            <a:r>
              <a:rPr lang="en-GB" dirty="0" smtClean="0"/>
              <a:t>12 year record: no statistically significant trend</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181726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457200" y="145329"/>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Summary 1</a:t>
            </a:r>
            <a:endParaRPr lang="en-GB" dirty="0"/>
          </a:p>
        </p:txBody>
      </p:sp>
      <p:sp>
        <p:nvSpPr>
          <p:cNvPr id="3" name="TextBox 2"/>
          <p:cNvSpPr txBox="1"/>
          <p:nvPr/>
        </p:nvSpPr>
        <p:spPr>
          <a:xfrm>
            <a:off x="623453" y="997527"/>
            <a:ext cx="8044873" cy="5693866"/>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t>Analysis provides an estimate of timescales needed to distinguish climate change-driven trends from natural variability</a:t>
            </a:r>
          </a:p>
          <a:p>
            <a:pPr marL="285750" indent="-285750">
              <a:buFont typeface="Arial" panose="020B0604020202020204" pitchFamily="34" charset="0"/>
              <a:buChar char="•"/>
            </a:pPr>
            <a:endParaRPr lang="en-GB" sz="2800" dirty="0" smtClean="0"/>
          </a:p>
          <a:p>
            <a:pPr marL="285750" indent="-285750">
              <a:buFont typeface="Arial" panose="020B0604020202020204" pitchFamily="34" charset="0"/>
              <a:buChar char="•"/>
            </a:pPr>
            <a:r>
              <a:rPr lang="en-GB" sz="2800" dirty="0" smtClean="0"/>
              <a:t>Useful for assessing current datasets </a:t>
            </a:r>
          </a:p>
          <a:p>
            <a:pPr marL="285750" indent="-285750">
              <a:buFont typeface="Arial" panose="020B0604020202020204" pitchFamily="34" charset="0"/>
              <a:buChar char="•"/>
            </a:pPr>
            <a:endParaRPr lang="en-GB" sz="2800" dirty="0" smtClean="0"/>
          </a:p>
          <a:p>
            <a:pPr marL="285750" indent="-285750">
              <a:buFont typeface="Arial" panose="020B0604020202020204" pitchFamily="34" charset="0"/>
              <a:buChar char="•"/>
            </a:pPr>
            <a:r>
              <a:rPr lang="en-GB" sz="2800" dirty="0" smtClean="0"/>
              <a:t>Some datasets, some variables, have enough data to detect climate trend (if there is one)</a:t>
            </a:r>
          </a:p>
          <a:p>
            <a:pPr marL="285750" indent="-285750">
              <a:buFont typeface="Arial" panose="020B0604020202020204" pitchFamily="34" charset="0"/>
              <a:buChar char="•"/>
            </a:pPr>
            <a:endParaRPr lang="en-GB" sz="2800" dirty="0" smtClean="0"/>
          </a:p>
          <a:p>
            <a:pPr marL="285750" indent="-285750">
              <a:buFont typeface="Arial" panose="020B0604020202020204" pitchFamily="34" charset="0"/>
              <a:buChar char="•"/>
            </a:pPr>
            <a:r>
              <a:rPr lang="en-GB" sz="2800" dirty="0" smtClean="0"/>
              <a:t>But many don’t</a:t>
            </a:r>
          </a:p>
          <a:p>
            <a:pPr marL="285750" indent="-285750">
              <a:buFont typeface="Arial" panose="020B0604020202020204" pitchFamily="34" charset="0"/>
              <a:buChar char="•"/>
            </a:pPr>
            <a:endParaRPr lang="en-GB" sz="2800" dirty="0" smtClean="0"/>
          </a:p>
          <a:p>
            <a:pPr marL="285750" indent="-285750">
              <a:buFont typeface="Arial" panose="020B0604020202020204" pitchFamily="34" charset="0"/>
              <a:buChar char="•"/>
            </a:pPr>
            <a:r>
              <a:rPr lang="en-GB" sz="2800" dirty="0" smtClean="0"/>
              <a:t>Also useful for planning future time series observations </a:t>
            </a:r>
            <a:endParaRPr lang="en-GB"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79564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BGC-SOs and representativeness</a:t>
            </a:r>
            <a:endParaRPr lang="en-GB" dirty="0"/>
          </a:p>
        </p:txBody>
      </p:sp>
      <p:sp>
        <p:nvSpPr>
          <p:cNvPr id="3" name="Content Placeholder 2"/>
          <p:cNvSpPr>
            <a:spLocks noGrp="1"/>
          </p:cNvSpPr>
          <p:nvPr>
            <p:ph idx="1"/>
          </p:nvPr>
        </p:nvSpPr>
        <p:spPr/>
        <p:txBody>
          <a:bodyPr/>
          <a:lstStyle/>
          <a:p>
            <a:r>
              <a:rPr lang="en-GB" dirty="0" smtClean="0"/>
              <a:t>It’s unfeasible to fill the ocean with in situ observing stations</a:t>
            </a:r>
          </a:p>
          <a:p>
            <a:r>
              <a:rPr lang="en-GB" dirty="0" smtClean="0"/>
              <a:t>So how representative of broader regions are current BGC-SOs? (i.e. what is their ‘footprint’?)</a:t>
            </a:r>
          </a:p>
          <a:p>
            <a:r>
              <a:rPr lang="en-GB" dirty="0" smtClean="0"/>
              <a:t>Here, ‘footprint’ is where mean and variability of time series are similar</a:t>
            </a:r>
          </a:p>
          <a:p>
            <a:endParaRPr lang="en-GB"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2400"/>
            <a:ext cx="8229600" cy="1143000"/>
          </a:xfrm>
        </p:spPr>
        <p:txBody>
          <a:bodyPr/>
          <a:lstStyle/>
          <a:p>
            <a:r>
              <a:rPr lang="en-GB" dirty="0" smtClean="0"/>
              <a:t>Method for estimating footprint</a:t>
            </a:r>
            <a:endParaRPr lang="en-GB" dirty="0"/>
          </a:p>
        </p:txBody>
      </p:sp>
      <p:sp>
        <p:nvSpPr>
          <p:cNvPr id="6" name="TextBox 5"/>
          <p:cNvSpPr txBox="1"/>
          <p:nvPr/>
        </p:nvSpPr>
        <p:spPr>
          <a:xfrm>
            <a:off x="611560" y="5589240"/>
            <a:ext cx="8136904" cy="830997"/>
          </a:xfrm>
          <a:prstGeom prst="rect">
            <a:avLst/>
          </a:prstGeom>
          <a:noFill/>
        </p:spPr>
        <p:txBody>
          <a:bodyPr wrap="square" rtlCol="0">
            <a:spAutoFit/>
          </a:bodyPr>
          <a:lstStyle/>
          <a:p>
            <a:r>
              <a:rPr lang="en-GB" sz="2400" dirty="0" smtClean="0"/>
              <a:t>Take control run of data at a BGC-SO</a:t>
            </a:r>
          </a:p>
          <a:p>
            <a:r>
              <a:rPr lang="en-GB" sz="2400" dirty="0" smtClean="0"/>
              <a:t>Here chlorophyll concentration at PAP site</a:t>
            </a:r>
            <a:endParaRPr lang="en-GB" sz="2400" dirty="0"/>
          </a:p>
        </p:txBody>
      </p:sp>
      <p:pic>
        <p:nvPicPr>
          <p:cNvPr id="8" name="Picture 7" descr="chlex.jpg"/>
          <p:cNvPicPr>
            <a:picLocks noChangeAspect="1"/>
          </p:cNvPicPr>
          <p:nvPr/>
        </p:nvPicPr>
        <p:blipFill>
          <a:blip r:embed="rId3" cstate="print"/>
          <a:stretch>
            <a:fillRect/>
          </a:stretch>
        </p:blipFill>
        <p:spPr>
          <a:xfrm>
            <a:off x="467543" y="1143000"/>
            <a:ext cx="6336705" cy="430713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 for estimating footprint</a:t>
            </a:r>
            <a:endParaRPr lang="en-GB" dirty="0"/>
          </a:p>
        </p:txBody>
      </p:sp>
      <p:sp>
        <p:nvSpPr>
          <p:cNvPr id="6" name="TextBox 5"/>
          <p:cNvSpPr txBox="1"/>
          <p:nvPr/>
        </p:nvSpPr>
        <p:spPr>
          <a:xfrm>
            <a:off x="827584" y="6165304"/>
            <a:ext cx="8136904" cy="461665"/>
          </a:xfrm>
          <a:prstGeom prst="rect">
            <a:avLst/>
          </a:prstGeom>
          <a:noFill/>
        </p:spPr>
        <p:txBody>
          <a:bodyPr wrap="square" rtlCol="0">
            <a:spAutoFit/>
          </a:bodyPr>
          <a:lstStyle/>
          <a:p>
            <a:r>
              <a:rPr lang="en-GB" sz="2400" dirty="0" smtClean="0"/>
              <a:t>Correlate PAP site time series with every other pixel</a:t>
            </a:r>
            <a:endParaRPr lang="en-GB" sz="2400" dirty="0"/>
          </a:p>
        </p:txBody>
      </p:sp>
      <p:pic>
        <p:nvPicPr>
          <p:cNvPr id="7" name="Picture 6" descr="oceansites_PAP.jpg"/>
          <p:cNvPicPr>
            <a:picLocks noChangeAspect="1"/>
          </p:cNvPicPr>
          <p:nvPr/>
        </p:nvPicPr>
        <p:blipFill>
          <a:blip r:embed="rId3" cstate="print"/>
          <a:srcRect l="10626" t="3940" r="9051" b="6572"/>
          <a:stretch>
            <a:fillRect/>
          </a:stretch>
        </p:blipFill>
        <p:spPr>
          <a:xfrm>
            <a:off x="5004048" y="1772816"/>
            <a:ext cx="3492388" cy="2328259"/>
          </a:xfrm>
          <a:prstGeom prst="rect">
            <a:avLst/>
          </a:prstGeom>
        </p:spPr>
      </p:pic>
      <p:sp>
        <p:nvSpPr>
          <p:cNvPr id="9" name="5-Point Star 8"/>
          <p:cNvSpPr/>
          <p:nvPr/>
        </p:nvSpPr>
        <p:spPr>
          <a:xfrm>
            <a:off x="8244408" y="234888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283968" y="4365104"/>
            <a:ext cx="1728192" cy="369332"/>
          </a:xfrm>
          <a:prstGeom prst="rect">
            <a:avLst/>
          </a:prstGeom>
          <a:noFill/>
        </p:spPr>
        <p:txBody>
          <a:bodyPr wrap="square" rtlCol="0">
            <a:spAutoFit/>
          </a:bodyPr>
          <a:lstStyle/>
          <a:p>
            <a:r>
              <a:rPr lang="en-GB" dirty="0" smtClean="0"/>
              <a:t>R=0.68, p&lt;0.05</a:t>
            </a:r>
            <a:endParaRPr lang="en-GB" dirty="0"/>
          </a:p>
        </p:txBody>
      </p:sp>
      <p:pic>
        <p:nvPicPr>
          <p:cNvPr id="14" name="Picture 13" descr="chlex.jpg"/>
          <p:cNvPicPr>
            <a:picLocks noChangeAspect="1"/>
          </p:cNvPicPr>
          <p:nvPr/>
        </p:nvPicPr>
        <p:blipFill>
          <a:blip r:embed="rId4" cstate="print"/>
          <a:stretch>
            <a:fillRect/>
          </a:stretch>
        </p:blipFill>
        <p:spPr>
          <a:xfrm>
            <a:off x="611560" y="1124744"/>
            <a:ext cx="3501085" cy="2429601"/>
          </a:xfrm>
          <a:prstGeom prst="rect">
            <a:avLst/>
          </a:prstGeom>
        </p:spPr>
      </p:pic>
      <p:pic>
        <p:nvPicPr>
          <p:cNvPr id="15" name="Picture 14" descr="chlex.jpg"/>
          <p:cNvPicPr>
            <a:picLocks noChangeAspect="1"/>
          </p:cNvPicPr>
          <p:nvPr/>
        </p:nvPicPr>
        <p:blipFill>
          <a:blip r:embed="rId5" cstate="print"/>
          <a:stretch>
            <a:fillRect/>
          </a:stretch>
        </p:blipFill>
        <p:spPr>
          <a:xfrm>
            <a:off x="611560" y="3429000"/>
            <a:ext cx="3568337" cy="2476271"/>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 for estimating footprint</a:t>
            </a:r>
            <a:endParaRPr lang="en-GB" dirty="0"/>
          </a:p>
        </p:txBody>
      </p:sp>
      <p:pic>
        <p:nvPicPr>
          <p:cNvPr id="5" name="Picture 4" descr="sstex.jpg"/>
          <p:cNvPicPr>
            <a:picLocks noChangeAspect="1"/>
          </p:cNvPicPr>
          <p:nvPr/>
        </p:nvPicPr>
        <p:blipFill>
          <a:blip r:embed="rId3" cstate="print"/>
          <a:srcRect l="5650" t="4885" r="7337" b="3925"/>
          <a:stretch>
            <a:fillRect/>
          </a:stretch>
        </p:blipFill>
        <p:spPr>
          <a:xfrm>
            <a:off x="827584" y="1196752"/>
            <a:ext cx="3366374" cy="2448272"/>
          </a:xfrm>
          <a:prstGeom prst="rect">
            <a:avLst/>
          </a:prstGeom>
        </p:spPr>
      </p:pic>
      <p:sp>
        <p:nvSpPr>
          <p:cNvPr id="6" name="TextBox 5"/>
          <p:cNvSpPr txBox="1"/>
          <p:nvPr/>
        </p:nvSpPr>
        <p:spPr>
          <a:xfrm>
            <a:off x="827584" y="6165304"/>
            <a:ext cx="8136904" cy="461665"/>
          </a:xfrm>
          <a:prstGeom prst="rect">
            <a:avLst/>
          </a:prstGeom>
          <a:noFill/>
        </p:spPr>
        <p:txBody>
          <a:bodyPr wrap="square" rtlCol="0">
            <a:spAutoFit/>
          </a:bodyPr>
          <a:lstStyle/>
          <a:p>
            <a:r>
              <a:rPr lang="en-GB" sz="2400" dirty="0" smtClean="0"/>
              <a:t>Correlate PAP site time series with every other pixel</a:t>
            </a:r>
            <a:endParaRPr lang="en-GB" sz="2400" dirty="0"/>
          </a:p>
        </p:txBody>
      </p:sp>
      <p:pic>
        <p:nvPicPr>
          <p:cNvPr id="7" name="Picture 6" descr="oceansites_PAP.jpg"/>
          <p:cNvPicPr>
            <a:picLocks noChangeAspect="1"/>
          </p:cNvPicPr>
          <p:nvPr/>
        </p:nvPicPr>
        <p:blipFill>
          <a:blip r:embed="rId4" cstate="print"/>
          <a:srcRect l="10626" t="3940" r="9051" b="6572"/>
          <a:stretch>
            <a:fillRect/>
          </a:stretch>
        </p:blipFill>
        <p:spPr>
          <a:xfrm>
            <a:off x="5148064" y="1700808"/>
            <a:ext cx="3492388" cy="2328259"/>
          </a:xfrm>
          <a:prstGeom prst="rect">
            <a:avLst/>
          </a:prstGeom>
        </p:spPr>
      </p:pic>
      <p:sp>
        <p:nvSpPr>
          <p:cNvPr id="9" name="5-Point Star 8"/>
          <p:cNvSpPr/>
          <p:nvPr/>
        </p:nvSpPr>
        <p:spPr>
          <a:xfrm>
            <a:off x="8172400" y="2276872"/>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4427984" y="4365104"/>
            <a:ext cx="1728192" cy="369332"/>
          </a:xfrm>
          <a:prstGeom prst="rect">
            <a:avLst/>
          </a:prstGeom>
          <a:noFill/>
        </p:spPr>
        <p:txBody>
          <a:bodyPr wrap="square" rtlCol="0">
            <a:spAutoFit/>
          </a:bodyPr>
          <a:lstStyle/>
          <a:p>
            <a:r>
              <a:rPr lang="en-GB" dirty="0" smtClean="0"/>
              <a:t>R=0.17, p&gt;0.05</a:t>
            </a:r>
            <a:endParaRPr lang="en-GB" dirty="0"/>
          </a:p>
        </p:txBody>
      </p:sp>
      <p:pic>
        <p:nvPicPr>
          <p:cNvPr id="13" name="Picture 12" descr="chlex.jpg"/>
          <p:cNvPicPr>
            <a:picLocks noChangeAspect="1"/>
          </p:cNvPicPr>
          <p:nvPr/>
        </p:nvPicPr>
        <p:blipFill>
          <a:blip r:embed="rId5" cstate="print"/>
          <a:stretch>
            <a:fillRect/>
          </a:stretch>
        </p:blipFill>
        <p:spPr>
          <a:xfrm>
            <a:off x="683568" y="3645023"/>
            <a:ext cx="3744416" cy="2598463"/>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143000"/>
          </a:xfrm>
        </p:spPr>
        <p:txBody>
          <a:bodyPr/>
          <a:lstStyle/>
          <a:p>
            <a:r>
              <a:rPr lang="en-GB" dirty="0" smtClean="0"/>
              <a:t>Method for estimating footprint</a:t>
            </a:r>
            <a:endParaRPr lang="en-GB" dirty="0"/>
          </a:p>
        </p:txBody>
      </p:sp>
      <p:sp>
        <p:nvSpPr>
          <p:cNvPr id="13" name="TextBox 12"/>
          <p:cNvSpPr txBox="1"/>
          <p:nvPr/>
        </p:nvSpPr>
        <p:spPr>
          <a:xfrm>
            <a:off x="683568" y="5589240"/>
            <a:ext cx="8136904" cy="830997"/>
          </a:xfrm>
          <a:prstGeom prst="rect">
            <a:avLst/>
          </a:prstGeom>
          <a:noFill/>
        </p:spPr>
        <p:txBody>
          <a:bodyPr wrap="square" rtlCol="0">
            <a:spAutoFit/>
          </a:bodyPr>
          <a:lstStyle/>
          <a:p>
            <a:r>
              <a:rPr lang="en-GB" sz="2400" dirty="0" smtClean="0"/>
              <a:t>Correlation coefficient for PAP site time series with every other pixel (p&gt;0.05 removed) and where mean is within 2 </a:t>
            </a:r>
            <a:r>
              <a:rPr lang="en-GB" sz="2400" dirty="0" err="1" smtClean="0"/>
              <a:t>s.d</a:t>
            </a:r>
            <a:r>
              <a:rPr lang="en-GB" sz="2400" dirty="0" smtClean="0"/>
              <a:t>.</a:t>
            </a:r>
            <a:endParaRPr lang="en-GB" sz="2400" dirty="0"/>
          </a:p>
        </p:txBody>
      </p:sp>
      <p:pic>
        <p:nvPicPr>
          <p:cNvPr id="15" name="Picture 14" descr="contex_pap.jpg"/>
          <p:cNvPicPr>
            <a:picLocks noChangeAspect="1"/>
          </p:cNvPicPr>
          <p:nvPr/>
        </p:nvPicPr>
        <p:blipFill>
          <a:blip r:embed="rId3" cstate="print"/>
          <a:stretch>
            <a:fillRect/>
          </a:stretch>
        </p:blipFill>
        <p:spPr>
          <a:xfrm>
            <a:off x="755576" y="980728"/>
            <a:ext cx="7668344" cy="4587313"/>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1143000"/>
          </a:xfrm>
        </p:spPr>
        <p:txBody>
          <a:bodyPr/>
          <a:lstStyle/>
          <a:p>
            <a:r>
              <a:rPr lang="en-GB" dirty="0" smtClean="0"/>
              <a:t>Method for estimating footprint</a:t>
            </a:r>
            <a:endParaRPr lang="en-GB" dirty="0"/>
          </a:p>
        </p:txBody>
      </p:sp>
      <p:sp>
        <p:nvSpPr>
          <p:cNvPr id="13" name="TextBox 12"/>
          <p:cNvSpPr txBox="1"/>
          <p:nvPr/>
        </p:nvSpPr>
        <p:spPr>
          <a:xfrm>
            <a:off x="683568" y="5589240"/>
            <a:ext cx="8136904" cy="830997"/>
          </a:xfrm>
          <a:prstGeom prst="rect">
            <a:avLst/>
          </a:prstGeom>
          <a:noFill/>
        </p:spPr>
        <p:txBody>
          <a:bodyPr wrap="square" rtlCol="0">
            <a:spAutoFit/>
          </a:bodyPr>
          <a:lstStyle/>
          <a:p>
            <a:r>
              <a:rPr lang="en-GB" sz="2400" dirty="0" smtClean="0"/>
              <a:t>Retain only areas that are contiguous with the time series station.....repeat for all 8 models</a:t>
            </a:r>
            <a:endParaRPr lang="en-GB" sz="2400" dirty="0"/>
          </a:p>
        </p:txBody>
      </p:sp>
      <p:pic>
        <p:nvPicPr>
          <p:cNvPr id="6" name="Picture 5" descr="contex_pap.jpg"/>
          <p:cNvPicPr>
            <a:picLocks noChangeAspect="1"/>
          </p:cNvPicPr>
          <p:nvPr/>
        </p:nvPicPr>
        <p:blipFill>
          <a:blip r:embed="rId3" cstate="print"/>
          <a:stretch>
            <a:fillRect/>
          </a:stretch>
        </p:blipFill>
        <p:spPr>
          <a:xfrm>
            <a:off x="971600" y="1196752"/>
            <a:ext cx="6984776" cy="4178392"/>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dirty="0" smtClean="0"/>
              <a:t>Method for estimating footprint</a:t>
            </a:r>
            <a:endParaRPr lang="en-GB" dirty="0"/>
          </a:p>
        </p:txBody>
      </p:sp>
      <p:sp>
        <p:nvSpPr>
          <p:cNvPr id="13" name="TextBox 12"/>
          <p:cNvSpPr txBox="1"/>
          <p:nvPr/>
        </p:nvSpPr>
        <p:spPr>
          <a:xfrm>
            <a:off x="683568" y="5589240"/>
            <a:ext cx="8136904" cy="830997"/>
          </a:xfrm>
          <a:prstGeom prst="rect">
            <a:avLst/>
          </a:prstGeom>
          <a:noFill/>
        </p:spPr>
        <p:txBody>
          <a:bodyPr wrap="square" rtlCol="0">
            <a:spAutoFit/>
          </a:bodyPr>
          <a:lstStyle/>
          <a:p>
            <a:r>
              <a:rPr lang="en-GB" sz="2400" dirty="0" smtClean="0"/>
              <a:t>Repeat for all 8 models.....select only the region where at least half of the models overlap</a:t>
            </a:r>
            <a:endParaRPr lang="en-GB" sz="2400" dirty="0"/>
          </a:p>
        </p:txBody>
      </p:sp>
      <p:pic>
        <p:nvPicPr>
          <p:cNvPr id="7" name="Picture 6" descr="contex_pap8.jpg"/>
          <p:cNvPicPr>
            <a:picLocks noChangeAspect="1"/>
          </p:cNvPicPr>
          <p:nvPr/>
        </p:nvPicPr>
        <p:blipFill>
          <a:blip r:embed="rId3" cstate="print"/>
          <a:srcRect t="6247" b="6293"/>
          <a:stretch>
            <a:fillRect/>
          </a:stretch>
        </p:blipFill>
        <p:spPr>
          <a:xfrm>
            <a:off x="395536" y="914400"/>
            <a:ext cx="7836082" cy="475252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dirty="0" smtClean="0"/>
              <a:t>Method for estimating footprint</a:t>
            </a:r>
            <a:endParaRPr lang="en-GB" dirty="0"/>
          </a:p>
        </p:txBody>
      </p:sp>
      <p:sp>
        <p:nvSpPr>
          <p:cNvPr id="13" name="TextBox 12"/>
          <p:cNvSpPr txBox="1"/>
          <p:nvPr/>
        </p:nvSpPr>
        <p:spPr>
          <a:xfrm>
            <a:off x="683568" y="5661248"/>
            <a:ext cx="8136904" cy="830997"/>
          </a:xfrm>
          <a:prstGeom prst="rect">
            <a:avLst/>
          </a:prstGeom>
          <a:noFill/>
        </p:spPr>
        <p:txBody>
          <a:bodyPr wrap="square" rtlCol="0">
            <a:spAutoFit/>
          </a:bodyPr>
          <a:lstStyle/>
          <a:p>
            <a:r>
              <a:rPr lang="en-GB" sz="2400" dirty="0" smtClean="0"/>
              <a:t>Select only the region where at least half of the models overlap...repeat for all BGC-SOs</a:t>
            </a:r>
            <a:endParaRPr lang="en-GB" sz="2400" dirty="0"/>
          </a:p>
        </p:txBody>
      </p:sp>
      <p:pic>
        <p:nvPicPr>
          <p:cNvPr id="5" name="Picture 4" descr="pap_c.jpg"/>
          <p:cNvPicPr>
            <a:picLocks noChangeAspect="1"/>
          </p:cNvPicPr>
          <p:nvPr/>
        </p:nvPicPr>
        <p:blipFill>
          <a:blip r:embed="rId3" cstate="print"/>
          <a:srcRect t="4699"/>
          <a:stretch>
            <a:fillRect/>
          </a:stretch>
        </p:blipFill>
        <p:spPr>
          <a:xfrm>
            <a:off x="467544" y="1066800"/>
            <a:ext cx="8185268" cy="466645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467544" y="332656"/>
            <a:ext cx="8229600"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Importance of detecting climate change response</a:t>
            </a:r>
            <a:endParaRPr lang="en-GB" dirty="0"/>
          </a:p>
        </p:txBody>
      </p:sp>
      <p:grpSp>
        <p:nvGrpSpPr>
          <p:cNvPr id="3" name="Group 33"/>
          <p:cNvGrpSpPr>
            <a:grpSpLocks/>
          </p:cNvGrpSpPr>
          <p:nvPr/>
        </p:nvGrpSpPr>
        <p:grpSpPr bwMode="auto">
          <a:xfrm>
            <a:off x="4683944" y="1919398"/>
            <a:ext cx="4114800" cy="3734331"/>
            <a:chOff x="3779912" y="671662"/>
            <a:chExt cx="4603749" cy="4043809"/>
          </a:xfrm>
        </p:grpSpPr>
        <p:cxnSp>
          <p:nvCxnSpPr>
            <p:cNvPr id="4" name="Straight Arrow Connector 3"/>
            <p:cNvCxnSpPr/>
            <p:nvPr/>
          </p:nvCxnSpPr>
          <p:spPr>
            <a:xfrm flipV="1">
              <a:off x="5070994" y="908226"/>
              <a:ext cx="0" cy="273715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 name="Straight Arrow Connector 4"/>
            <p:cNvCxnSpPr/>
            <p:nvPr/>
          </p:nvCxnSpPr>
          <p:spPr>
            <a:xfrm>
              <a:off x="5070994" y="3645378"/>
              <a:ext cx="331266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TextBox 17"/>
            <p:cNvSpPr txBox="1">
              <a:spLocks noChangeArrowheads="1"/>
            </p:cNvSpPr>
            <p:nvPr/>
          </p:nvSpPr>
          <p:spPr bwMode="auto">
            <a:xfrm rot="-5400000">
              <a:off x="2965587" y="2003698"/>
              <a:ext cx="2274982" cy="646331"/>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GB" altLang="en-US" b="1">
                  <a:latin typeface="Arial" charset="0"/>
                  <a:cs typeface="Arial" charset="0"/>
                </a:rPr>
                <a:t>Atmospheric pCO</a:t>
              </a:r>
              <a:r>
                <a:rPr lang="en-GB" altLang="en-US" b="1" baseline="-25000">
                  <a:latin typeface="Arial" charset="0"/>
                  <a:cs typeface="Arial" charset="0"/>
                </a:rPr>
                <a:t>2</a:t>
              </a:r>
            </a:p>
            <a:p>
              <a:pPr algn="ctr" eaLnBrk="1" hangingPunct="1"/>
              <a:r>
                <a:rPr lang="en-GB" altLang="en-US" b="1">
                  <a:latin typeface="Arial" charset="0"/>
                  <a:cs typeface="Arial" charset="0"/>
                </a:rPr>
                <a:t>(ppm)</a:t>
              </a:r>
            </a:p>
          </p:txBody>
        </p:sp>
        <p:sp>
          <p:nvSpPr>
            <p:cNvPr id="7" name="TextBox 19"/>
            <p:cNvSpPr txBox="1">
              <a:spLocks noChangeArrowheads="1"/>
            </p:cNvSpPr>
            <p:nvPr/>
          </p:nvSpPr>
          <p:spPr bwMode="auto">
            <a:xfrm>
              <a:off x="5243076" y="4069149"/>
              <a:ext cx="2801733" cy="64632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GB" altLang="en-US" b="1">
                  <a:latin typeface="Arial" charset="0"/>
                  <a:cs typeface="Arial" charset="0"/>
                </a:rPr>
                <a:t>Remineralisation depth </a:t>
              </a:r>
            </a:p>
            <a:p>
              <a:pPr eaLnBrk="1" hangingPunct="1"/>
              <a:r>
                <a:rPr lang="en-GB" altLang="en-US" b="1">
                  <a:latin typeface="Arial" charset="0"/>
                  <a:cs typeface="Arial" charset="0"/>
                </a:rPr>
                <a:t>of organic carbon</a:t>
              </a:r>
            </a:p>
          </p:txBody>
        </p:sp>
        <p:sp>
          <p:nvSpPr>
            <p:cNvPr id="8" name="Freeform 7"/>
            <p:cNvSpPr/>
            <p:nvPr/>
          </p:nvSpPr>
          <p:spPr>
            <a:xfrm rot="2936851">
              <a:off x="5164262" y="1450233"/>
              <a:ext cx="3127720" cy="1570578"/>
            </a:xfrm>
            <a:custGeom>
              <a:avLst/>
              <a:gdLst>
                <a:gd name="connsiteX0" fmla="*/ 0 w 3128210"/>
                <a:gd name="connsiteY0" fmla="*/ 1568918 h 1568918"/>
                <a:gd name="connsiteX1" fmla="*/ 1001027 w 3128210"/>
                <a:gd name="connsiteY1" fmla="*/ 1145407 h 1568918"/>
                <a:gd name="connsiteX2" fmla="*/ 2088682 w 3128210"/>
                <a:gd name="connsiteY2" fmla="*/ 327259 h 1568918"/>
                <a:gd name="connsiteX3" fmla="*/ 3128210 w 3128210"/>
                <a:gd name="connsiteY3" fmla="*/ 0 h 1568918"/>
              </a:gdLst>
              <a:ahLst/>
              <a:cxnLst>
                <a:cxn ang="0">
                  <a:pos x="connsiteX0" y="connsiteY0"/>
                </a:cxn>
                <a:cxn ang="0">
                  <a:pos x="connsiteX1" y="connsiteY1"/>
                </a:cxn>
                <a:cxn ang="0">
                  <a:pos x="connsiteX2" y="connsiteY2"/>
                </a:cxn>
                <a:cxn ang="0">
                  <a:pos x="connsiteX3" y="connsiteY3"/>
                </a:cxn>
              </a:cxnLst>
              <a:rect l="l" t="t" r="r" b="b"/>
              <a:pathLst>
                <a:path w="3128210" h="1568918">
                  <a:moveTo>
                    <a:pt x="0" y="1568918"/>
                  </a:moveTo>
                  <a:cubicBezTo>
                    <a:pt x="326456" y="1460634"/>
                    <a:pt x="652913" y="1352350"/>
                    <a:pt x="1001027" y="1145407"/>
                  </a:cubicBezTo>
                  <a:cubicBezTo>
                    <a:pt x="1349141" y="938464"/>
                    <a:pt x="1734152" y="518160"/>
                    <a:pt x="2088682" y="327259"/>
                  </a:cubicBezTo>
                  <a:cubicBezTo>
                    <a:pt x="2443212" y="136358"/>
                    <a:pt x="2785711" y="68179"/>
                    <a:pt x="3128210" y="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p>
          </p:txBody>
        </p:sp>
        <p:sp>
          <p:nvSpPr>
            <p:cNvPr id="9" name="TextBox 24"/>
            <p:cNvSpPr txBox="1">
              <a:spLocks noChangeArrowheads="1"/>
            </p:cNvSpPr>
            <p:nvPr/>
          </p:nvSpPr>
          <p:spPr bwMode="auto">
            <a:xfrm>
              <a:off x="4427984" y="3068960"/>
              <a:ext cx="569387" cy="3693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GB" altLang="en-US" b="1">
                  <a:latin typeface="Arial" charset="0"/>
                  <a:cs typeface="Arial" charset="0"/>
                </a:rPr>
                <a:t>200</a:t>
              </a:r>
            </a:p>
          </p:txBody>
        </p:sp>
        <p:sp>
          <p:nvSpPr>
            <p:cNvPr id="10" name="TextBox 25"/>
            <p:cNvSpPr txBox="1">
              <a:spLocks noChangeArrowheads="1"/>
            </p:cNvSpPr>
            <p:nvPr/>
          </p:nvSpPr>
          <p:spPr bwMode="auto">
            <a:xfrm>
              <a:off x="4427984" y="980728"/>
              <a:ext cx="569387" cy="3693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GB" altLang="en-US" b="1">
                  <a:latin typeface="Arial" charset="0"/>
                  <a:cs typeface="Arial" charset="0"/>
                </a:rPr>
                <a:t>400</a:t>
              </a:r>
            </a:p>
          </p:txBody>
        </p:sp>
        <p:sp>
          <p:nvSpPr>
            <p:cNvPr id="11" name="TextBox 29"/>
            <p:cNvSpPr txBox="1">
              <a:spLocks noChangeArrowheads="1"/>
            </p:cNvSpPr>
            <p:nvPr/>
          </p:nvSpPr>
          <p:spPr bwMode="auto">
            <a:xfrm>
              <a:off x="4427984" y="1988840"/>
              <a:ext cx="569387" cy="369332"/>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eaLnBrk="1" hangingPunct="1"/>
              <a:r>
                <a:rPr lang="en-GB" altLang="en-US" b="1">
                  <a:latin typeface="Arial" charset="0"/>
                  <a:cs typeface="Arial" charset="0"/>
                </a:rPr>
                <a:t>300</a:t>
              </a:r>
            </a:p>
          </p:txBody>
        </p:sp>
        <p:sp>
          <p:nvSpPr>
            <p:cNvPr id="12" name="TextBox 30"/>
            <p:cNvSpPr txBox="1">
              <a:spLocks noChangeArrowheads="1"/>
            </p:cNvSpPr>
            <p:nvPr/>
          </p:nvSpPr>
          <p:spPr bwMode="auto">
            <a:xfrm>
              <a:off x="7490520" y="3745392"/>
              <a:ext cx="697867" cy="36932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GB" altLang="en-US">
                  <a:latin typeface="Arial" charset="0"/>
                  <a:cs typeface="Arial" charset="0"/>
                </a:rPr>
                <a:t>deep</a:t>
              </a:r>
            </a:p>
          </p:txBody>
        </p:sp>
        <p:sp>
          <p:nvSpPr>
            <p:cNvPr id="13" name="TextBox 31"/>
            <p:cNvSpPr txBox="1">
              <a:spLocks noChangeArrowheads="1"/>
            </p:cNvSpPr>
            <p:nvPr/>
          </p:nvSpPr>
          <p:spPr bwMode="auto">
            <a:xfrm>
              <a:off x="5128158" y="3699822"/>
              <a:ext cx="954436" cy="369327"/>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a:defRPr>
                  <a:solidFill>
                    <a:schemeClr val="tx1"/>
                  </a:solidFill>
                  <a:latin typeface="Garamond" pitchFamily="18" charset="0"/>
                </a:defRPr>
              </a:lvl1pPr>
              <a:lvl2pPr marL="742950" indent="-285750">
                <a:defRPr>
                  <a:solidFill>
                    <a:schemeClr val="tx1"/>
                  </a:solidFill>
                  <a:latin typeface="Garamond" pitchFamily="18" charset="0"/>
                </a:defRPr>
              </a:lvl2pPr>
              <a:lvl3pPr marL="1143000" indent="-228600">
                <a:defRPr>
                  <a:solidFill>
                    <a:schemeClr val="tx1"/>
                  </a:solidFill>
                  <a:latin typeface="Garamond" pitchFamily="18" charset="0"/>
                </a:defRPr>
              </a:lvl3pPr>
              <a:lvl4pPr marL="1600200" indent="-228600">
                <a:defRPr>
                  <a:solidFill>
                    <a:schemeClr val="tx1"/>
                  </a:solidFill>
                  <a:latin typeface="Garamond" pitchFamily="18" charset="0"/>
                </a:defRPr>
              </a:lvl4pPr>
              <a:lvl5pPr marL="2057400" indent="-228600">
                <a:defRPr>
                  <a:solidFill>
                    <a:schemeClr val="tx1"/>
                  </a:solidFill>
                  <a:latin typeface="Garamond" pitchFamily="18" charset="0"/>
                </a:defRPr>
              </a:lvl5pPr>
              <a:lvl6pPr marL="2514600" indent="-228600" eaLnBrk="0" fontAlgn="base" hangingPunct="0">
                <a:spcBef>
                  <a:spcPct val="0"/>
                </a:spcBef>
                <a:spcAft>
                  <a:spcPct val="0"/>
                </a:spcAft>
                <a:defRPr>
                  <a:solidFill>
                    <a:schemeClr val="tx1"/>
                  </a:solidFill>
                  <a:latin typeface="Garamond" pitchFamily="18" charset="0"/>
                </a:defRPr>
              </a:lvl6pPr>
              <a:lvl7pPr marL="2971800" indent="-228600" eaLnBrk="0" fontAlgn="base" hangingPunct="0">
                <a:spcBef>
                  <a:spcPct val="0"/>
                </a:spcBef>
                <a:spcAft>
                  <a:spcPct val="0"/>
                </a:spcAft>
                <a:defRPr>
                  <a:solidFill>
                    <a:schemeClr val="tx1"/>
                  </a:solidFill>
                  <a:latin typeface="Garamond" pitchFamily="18" charset="0"/>
                </a:defRPr>
              </a:lvl7pPr>
              <a:lvl8pPr marL="3429000" indent="-228600" eaLnBrk="0" fontAlgn="base" hangingPunct="0">
                <a:spcBef>
                  <a:spcPct val="0"/>
                </a:spcBef>
                <a:spcAft>
                  <a:spcPct val="0"/>
                </a:spcAft>
                <a:defRPr>
                  <a:solidFill>
                    <a:schemeClr val="tx1"/>
                  </a:solidFill>
                  <a:latin typeface="Garamond" pitchFamily="18" charset="0"/>
                </a:defRPr>
              </a:lvl8pPr>
              <a:lvl9pPr marL="3886200" indent="-228600" eaLnBrk="0" fontAlgn="base" hangingPunct="0">
                <a:spcBef>
                  <a:spcPct val="0"/>
                </a:spcBef>
                <a:spcAft>
                  <a:spcPct val="0"/>
                </a:spcAft>
                <a:defRPr>
                  <a:solidFill>
                    <a:schemeClr val="tx1"/>
                  </a:solidFill>
                  <a:latin typeface="Garamond" pitchFamily="18" charset="0"/>
                </a:defRPr>
              </a:lvl9pPr>
            </a:lstStyle>
            <a:p>
              <a:pPr algn="ctr" eaLnBrk="1" hangingPunct="1"/>
              <a:r>
                <a:rPr lang="en-GB" altLang="en-US">
                  <a:latin typeface="Arial" charset="0"/>
                  <a:cs typeface="Arial" charset="0"/>
                </a:rPr>
                <a:t>shallow</a:t>
              </a:r>
            </a:p>
          </p:txBody>
        </p:sp>
      </p:grpSp>
      <p:sp>
        <p:nvSpPr>
          <p:cNvPr id="14" name="TextBox 13"/>
          <p:cNvSpPr txBox="1"/>
          <p:nvPr/>
        </p:nvSpPr>
        <p:spPr>
          <a:xfrm>
            <a:off x="4837979" y="5922241"/>
            <a:ext cx="5113337" cy="368300"/>
          </a:xfrm>
          <a:prstGeom prst="rect">
            <a:avLst/>
          </a:prstGeom>
          <a:noFill/>
        </p:spPr>
        <p:txBody>
          <a:bodyPr>
            <a:spAutoFit/>
          </a:bodyPr>
          <a:lstStyle/>
          <a:p>
            <a:pPr>
              <a:defRPr/>
            </a:pPr>
            <a:r>
              <a:rPr lang="en-GB" dirty="0">
                <a:latin typeface="+mj-lt"/>
              </a:rPr>
              <a:t>After Kwon et al. (2009), Nature Geo</a:t>
            </a:r>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0977" y="1773753"/>
            <a:ext cx="3729904" cy="1427633"/>
          </a:xfrm>
          <a:prstGeom prst="rect">
            <a:avLst/>
          </a:prstGeom>
          <a:noFill/>
          <a:ln>
            <a:noFill/>
          </a:ln>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5" name="TextBox 14"/>
          <p:cNvSpPr txBox="1"/>
          <p:nvPr/>
        </p:nvSpPr>
        <p:spPr>
          <a:xfrm>
            <a:off x="240145" y="3389745"/>
            <a:ext cx="3971637" cy="1938992"/>
          </a:xfrm>
          <a:prstGeom prst="rect">
            <a:avLst/>
          </a:prstGeom>
          <a:noFill/>
        </p:spPr>
        <p:txBody>
          <a:bodyPr wrap="square" rtlCol="0">
            <a:spAutoFit/>
          </a:bodyPr>
          <a:lstStyle/>
          <a:p>
            <a:r>
              <a:rPr lang="en-GB" sz="2400" dirty="0" smtClean="0"/>
              <a:t>1 in 7 of the world’s population rely on the ocean for their primary protein source </a:t>
            </a:r>
          </a:p>
          <a:p>
            <a:r>
              <a:rPr lang="en-GB" sz="2400" dirty="0" smtClean="0"/>
              <a:t>FAO (2012)</a:t>
            </a:r>
            <a:endParaRPr lang="en-GB"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80729559"/>
      </p:ext>
    </p:extLst>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dirty="0" smtClean="0"/>
              <a:t>Footprints for chlorophyll</a:t>
            </a:r>
            <a:endParaRPr lang="en-GB" dirty="0"/>
          </a:p>
        </p:txBody>
      </p:sp>
      <p:sp>
        <p:nvSpPr>
          <p:cNvPr id="7" name="TextBox 6"/>
          <p:cNvSpPr txBox="1"/>
          <p:nvPr/>
        </p:nvSpPr>
        <p:spPr>
          <a:xfrm>
            <a:off x="467544" y="5877272"/>
            <a:ext cx="8208912" cy="461665"/>
          </a:xfrm>
          <a:prstGeom prst="rect">
            <a:avLst/>
          </a:prstGeom>
          <a:noFill/>
        </p:spPr>
        <p:txBody>
          <a:bodyPr wrap="square" rtlCol="0">
            <a:spAutoFit/>
          </a:bodyPr>
          <a:lstStyle/>
          <a:p>
            <a:r>
              <a:rPr lang="en-GB" sz="2400" dirty="0" smtClean="0"/>
              <a:t>Regions for which BGC-SOs are ‘representative’ for chlorophyll</a:t>
            </a:r>
            <a:endParaRPr lang="en-GB"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7582" y="857703"/>
            <a:ext cx="8388424" cy="501956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5536" y="625862"/>
            <a:ext cx="7884368" cy="5467434"/>
          </a:xfrm>
          <a:prstGeom prst="rect">
            <a:avLst/>
          </a:prstGeom>
        </p:spPr>
      </p:pic>
      <p:sp>
        <p:nvSpPr>
          <p:cNvPr id="4" name="TextBox 3"/>
          <p:cNvSpPr txBox="1"/>
          <p:nvPr/>
        </p:nvSpPr>
        <p:spPr>
          <a:xfrm>
            <a:off x="647056" y="5859759"/>
            <a:ext cx="7632848" cy="461665"/>
          </a:xfrm>
          <a:prstGeom prst="rect">
            <a:avLst/>
          </a:prstGeom>
          <a:noFill/>
        </p:spPr>
        <p:txBody>
          <a:bodyPr wrap="square" rtlCol="0">
            <a:spAutoFit/>
          </a:bodyPr>
          <a:lstStyle/>
          <a:p>
            <a:r>
              <a:rPr lang="en-GB" sz="2400" dirty="0" smtClean="0"/>
              <a:t>Number of BGC-SOs that ‘represent’ each region</a:t>
            </a:r>
            <a:endParaRPr lang="en-GB" sz="2400" dirty="0"/>
          </a:p>
        </p:txBody>
      </p:sp>
      <p:sp>
        <p:nvSpPr>
          <p:cNvPr id="6" name="TextBox 5"/>
          <p:cNvSpPr txBox="1"/>
          <p:nvPr/>
        </p:nvSpPr>
        <p:spPr>
          <a:xfrm>
            <a:off x="2123728" y="724054"/>
            <a:ext cx="450764" cy="369332"/>
          </a:xfrm>
          <a:prstGeom prst="rect">
            <a:avLst/>
          </a:prstGeom>
          <a:noFill/>
        </p:spPr>
        <p:txBody>
          <a:bodyPr wrap="none" rtlCol="0">
            <a:spAutoFit/>
          </a:bodyPr>
          <a:lstStyle/>
          <a:p>
            <a:r>
              <a:rPr lang="en-GB" dirty="0" smtClean="0"/>
              <a:t>pH</a:t>
            </a:r>
            <a:endParaRPr lang="en-GB" dirty="0"/>
          </a:p>
        </p:txBody>
      </p:sp>
      <p:sp>
        <p:nvSpPr>
          <p:cNvPr id="2" name="Title 1"/>
          <p:cNvSpPr>
            <a:spLocks noGrp="1"/>
          </p:cNvSpPr>
          <p:nvPr>
            <p:ph type="title"/>
          </p:nvPr>
        </p:nvSpPr>
        <p:spPr>
          <a:xfrm>
            <a:off x="457200" y="-152400"/>
            <a:ext cx="8229600" cy="1143000"/>
          </a:xfrm>
        </p:spPr>
        <p:txBody>
          <a:bodyPr/>
          <a:lstStyle/>
          <a:p>
            <a:r>
              <a:rPr lang="en-GB" dirty="0" smtClean="0"/>
              <a:t>Footprints for time series stations</a:t>
            </a:r>
            <a:endParaRPr lang="en-GB" dirty="0"/>
          </a:p>
        </p:txBody>
      </p:sp>
      <p:sp>
        <p:nvSpPr>
          <p:cNvPr id="7" name="TextBox 6"/>
          <p:cNvSpPr txBox="1"/>
          <p:nvPr/>
        </p:nvSpPr>
        <p:spPr>
          <a:xfrm>
            <a:off x="4067944" y="732091"/>
            <a:ext cx="792088" cy="369332"/>
          </a:xfrm>
          <a:prstGeom prst="rect">
            <a:avLst/>
          </a:prstGeom>
          <a:noFill/>
        </p:spPr>
        <p:txBody>
          <a:bodyPr wrap="square" rtlCol="0">
            <a:spAutoFit/>
          </a:bodyPr>
          <a:lstStyle/>
          <a:p>
            <a:r>
              <a:rPr lang="en-GB" dirty="0" smtClean="0"/>
              <a:t>SST</a:t>
            </a:r>
            <a:endParaRPr lang="en-GB" dirty="0"/>
          </a:p>
        </p:txBody>
      </p:sp>
      <p:sp>
        <p:nvSpPr>
          <p:cNvPr id="8" name="TextBox 7"/>
          <p:cNvSpPr txBox="1"/>
          <p:nvPr/>
        </p:nvSpPr>
        <p:spPr>
          <a:xfrm>
            <a:off x="6228184" y="721266"/>
            <a:ext cx="1008112" cy="369332"/>
          </a:xfrm>
          <a:prstGeom prst="rect">
            <a:avLst/>
          </a:prstGeom>
          <a:noFill/>
        </p:spPr>
        <p:txBody>
          <a:bodyPr wrap="square" rtlCol="0">
            <a:spAutoFit/>
          </a:bodyPr>
          <a:lstStyle/>
          <a:p>
            <a:r>
              <a:rPr lang="en-GB" dirty="0" smtClean="0"/>
              <a:t>Oxygen</a:t>
            </a:r>
            <a:endParaRPr lang="en-GB" dirty="0"/>
          </a:p>
        </p:txBody>
      </p:sp>
      <p:sp>
        <p:nvSpPr>
          <p:cNvPr id="9" name="TextBox 8"/>
          <p:cNvSpPr txBox="1"/>
          <p:nvPr/>
        </p:nvSpPr>
        <p:spPr>
          <a:xfrm>
            <a:off x="1763688" y="2348880"/>
            <a:ext cx="1008112" cy="369332"/>
          </a:xfrm>
          <a:prstGeom prst="rect">
            <a:avLst/>
          </a:prstGeom>
          <a:noFill/>
        </p:spPr>
        <p:txBody>
          <a:bodyPr wrap="square" rtlCol="0">
            <a:spAutoFit/>
          </a:bodyPr>
          <a:lstStyle/>
          <a:p>
            <a:r>
              <a:rPr lang="en-GB" dirty="0" smtClean="0"/>
              <a:t>Nitrate</a:t>
            </a:r>
            <a:endParaRPr lang="en-GB" dirty="0"/>
          </a:p>
        </p:txBody>
      </p:sp>
      <p:sp>
        <p:nvSpPr>
          <p:cNvPr id="10" name="TextBox 9"/>
          <p:cNvSpPr txBox="1"/>
          <p:nvPr/>
        </p:nvSpPr>
        <p:spPr>
          <a:xfrm>
            <a:off x="3599384" y="2348880"/>
            <a:ext cx="1728192" cy="369332"/>
          </a:xfrm>
          <a:prstGeom prst="rect">
            <a:avLst/>
          </a:prstGeom>
          <a:noFill/>
        </p:spPr>
        <p:txBody>
          <a:bodyPr wrap="square" rtlCol="0">
            <a:spAutoFit/>
          </a:bodyPr>
          <a:lstStyle/>
          <a:p>
            <a:r>
              <a:rPr lang="en-GB" dirty="0" smtClean="0"/>
              <a:t>Non-diatom PP</a:t>
            </a:r>
            <a:endParaRPr lang="en-GB" dirty="0"/>
          </a:p>
        </p:txBody>
      </p:sp>
      <p:sp>
        <p:nvSpPr>
          <p:cNvPr id="11" name="TextBox 10"/>
          <p:cNvSpPr txBox="1"/>
          <p:nvPr/>
        </p:nvSpPr>
        <p:spPr>
          <a:xfrm>
            <a:off x="6012160" y="2348880"/>
            <a:ext cx="1440160" cy="369332"/>
          </a:xfrm>
          <a:prstGeom prst="rect">
            <a:avLst/>
          </a:prstGeom>
          <a:noFill/>
        </p:spPr>
        <p:txBody>
          <a:bodyPr wrap="square" rtlCol="0">
            <a:spAutoFit/>
          </a:bodyPr>
          <a:lstStyle/>
          <a:p>
            <a:r>
              <a:rPr lang="en-GB" dirty="0" smtClean="0"/>
              <a:t>Chlorophyll</a:t>
            </a:r>
            <a:endParaRPr lang="en-GB" dirty="0"/>
          </a:p>
        </p:txBody>
      </p:sp>
      <p:sp>
        <p:nvSpPr>
          <p:cNvPr id="12" name="TextBox 11"/>
          <p:cNvSpPr txBox="1"/>
          <p:nvPr/>
        </p:nvSpPr>
        <p:spPr>
          <a:xfrm>
            <a:off x="1691680" y="4005064"/>
            <a:ext cx="1080120" cy="369332"/>
          </a:xfrm>
          <a:prstGeom prst="rect">
            <a:avLst/>
          </a:prstGeom>
          <a:noFill/>
        </p:spPr>
        <p:txBody>
          <a:bodyPr wrap="square" rtlCol="0">
            <a:spAutoFit/>
          </a:bodyPr>
          <a:lstStyle/>
          <a:p>
            <a:r>
              <a:rPr lang="en-GB" dirty="0" smtClean="0"/>
              <a:t>Export </a:t>
            </a:r>
            <a:endParaRPr lang="en-GB" dirty="0"/>
          </a:p>
        </p:txBody>
      </p:sp>
      <p:sp>
        <p:nvSpPr>
          <p:cNvPr id="13" name="TextBox 12"/>
          <p:cNvSpPr txBox="1"/>
          <p:nvPr/>
        </p:nvSpPr>
        <p:spPr>
          <a:xfrm>
            <a:off x="4067944" y="4005064"/>
            <a:ext cx="792088" cy="369332"/>
          </a:xfrm>
          <a:prstGeom prst="rect">
            <a:avLst/>
          </a:prstGeom>
          <a:noFill/>
        </p:spPr>
        <p:txBody>
          <a:bodyPr wrap="square" rtlCol="0">
            <a:spAutoFit/>
          </a:bodyPr>
          <a:lstStyle/>
          <a:p>
            <a:r>
              <a:rPr lang="en-GB" dirty="0" smtClean="0"/>
              <a:t>PP</a:t>
            </a:r>
            <a:endParaRPr lang="en-GB"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Coverage by fixed point observatories</a:t>
            </a:r>
            <a:endParaRPr lang="en-GB" dirty="0"/>
          </a:p>
        </p:txBody>
      </p:sp>
      <p:graphicFrame>
        <p:nvGraphicFramePr>
          <p:cNvPr id="5" name="Table 4"/>
          <p:cNvGraphicFramePr>
            <a:graphicFrameLocks noGrp="1"/>
          </p:cNvGraphicFramePr>
          <p:nvPr/>
        </p:nvGraphicFramePr>
        <p:xfrm>
          <a:off x="971600" y="1628800"/>
          <a:ext cx="6096000" cy="3667760"/>
        </p:xfrm>
        <a:graphic>
          <a:graphicData uri="http://schemas.openxmlformats.org/drawingml/2006/table">
            <a:tbl>
              <a:tblPr firstRow="1" bandRow="1">
                <a:tableStyleId>{5C22544A-7EE6-4342-B048-85BDC9FD1C3A}</a:tableStyleId>
              </a:tblPr>
              <a:tblGrid>
                <a:gridCol w="3048000"/>
                <a:gridCol w="3048000"/>
              </a:tblGrid>
              <a:tr h="370840">
                <a:tc>
                  <a:txBody>
                    <a:bodyPr/>
                    <a:lstStyle/>
                    <a:p>
                      <a:r>
                        <a:rPr lang="en-GB" sz="2000" dirty="0" smtClean="0"/>
                        <a:t>Variable</a:t>
                      </a:r>
                      <a:endParaRPr lang="en-GB" sz="2000" dirty="0"/>
                    </a:p>
                  </a:txBody>
                  <a:tcPr/>
                </a:tc>
                <a:tc>
                  <a:txBody>
                    <a:bodyPr/>
                    <a:lstStyle/>
                    <a:p>
                      <a:r>
                        <a:rPr lang="en-GB" sz="2000" dirty="0" smtClean="0"/>
                        <a:t>% of ocean covered by fixed point observatories</a:t>
                      </a:r>
                      <a:endParaRPr lang="en-GB" sz="2000" dirty="0"/>
                    </a:p>
                  </a:txBody>
                  <a:tcPr/>
                </a:tc>
              </a:tr>
              <a:tr h="370840">
                <a:tc>
                  <a:txBody>
                    <a:bodyPr/>
                    <a:lstStyle/>
                    <a:p>
                      <a:pPr algn="l" rtl="0" fontAlgn="t"/>
                      <a:r>
                        <a:rPr lang="en-GB" sz="2000" b="0" i="0" u="none" strike="noStrike" dirty="0" smtClean="0">
                          <a:solidFill>
                            <a:srgbClr val="000000"/>
                          </a:solidFill>
                          <a:latin typeface="Calibri"/>
                        </a:rPr>
                        <a:t>pH</a:t>
                      </a:r>
                      <a:endParaRPr lang="en-GB" sz="2000" b="0" i="0" u="none" strike="noStrike" dirty="0">
                        <a:solidFill>
                          <a:srgbClr val="000000"/>
                        </a:solidFill>
                        <a:latin typeface="Calibri"/>
                      </a:endParaRPr>
                    </a:p>
                  </a:txBody>
                  <a:tcPr marL="9525" marR="9525" marT="9525" marB="0"/>
                </a:tc>
                <a:tc>
                  <a:txBody>
                    <a:bodyPr/>
                    <a:lstStyle/>
                    <a:p>
                      <a:pPr algn="r" fontAlgn="b"/>
                      <a:r>
                        <a:rPr lang="en-GB" sz="2000" b="0" i="0" u="none" strike="noStrike" dirty="0" smtClean="0">
                          <a:solidFill>
                            <a:srgbClr val="000000"/>
                          </a:solidFill>
                          <a:latin typeface="Calibri"/>
                        </a:rPr>
                        <a:t>15</a:t>
                      </a:r>
                      <a:endParaRPr lang="en-GB" sz="2000" b="0" i="0" u="none" strike="noStrike" dirty="0">
                        <a:solidFill>
                          <a:srgbClr val="000000"/>
                        </a:solidFill>
                        <a:latin typeface="Calibri"/>
                      </a:endParaRPr>
                    </a:p>
                  </a:txBody>
                  <a:tcPr marL="9525" marR="9525" marT="9525" marB="0" anchor="b"/>
                </a:tc>
              </a:tr>
              <a:tr h="370840">
                <a:tc>
                  <a:txBody>
                    <a:bodyPr/>
                    <a:lstStyle/>
                    <a:p>
                      <a:pPr algn="l" rtl="0" fontAlgn="t"/>
                      <a:r>
                        <a:rPr lang="en-GB" sz="2000" b="0" i="0" u="none" strike="noStrike" dirty="0" smtClean="0">
                          <a:solidFill>
                            <a:srgbClr val="000000"/>
                          </a:solidFill>
                          <a:latin typeface="Calibri"/>
                        </a:rPr>
                        <a:t>SST</a:t>
                      </a:r>
                      <a:endParaRPr lang="en-GB" sz="2000" b="0" i="0" u="none" strike="noStrike" dirty="0">
                        <a:solidFill>
                          <a:srgbClr val="000000"/>
                        </a:solidFill>
                        <a:latin typeface="Calibri"/>
                      </a:endParaRPr>
                    </a:p>
                  </a:txBody>
                  <a:tcPr marL="9525" marR="9525" marT="9525" marB="0"/>
                </a:tc>
                <a:tc>
                  <a:txBody>
                    <a:bodyPr/>
                    <a:lstStyle/>
                    <a:p>
                      <a:pPr algn="r" fontAlgn="b"/>
                      <a:r>
                        <a:rPr lang="en-GB" sz="2000" b="0" i="0" u="none" strike="noStrike" dirty="0">
                          <a:solidFill>
                            <a:srgbClr val="000000"/>
                          </a:solidFill>
                          <a:latin typeface="Calibri"/>
                        </a:rPr>
                        <a:t>1</a:t>
                      </a:r>
                      <a:r>
                        <a:rPr lang="en-GB" sz="2000" b="0" i="0" u="none" strike="noStrike" dirty="0" smtClean="0">
                          <a:solidFill>
                            <a:srgbClr val="000000"/>
                          </a:solidFill>
                          <a:latin typeface="Calibri"/>
                        </a:rPr>
                        <a:t>3</a:t>
                      </a:r>
                      <a:endParaRPr lang="en-GB" sz="2000" b="0" i="0" u="none" strike="noStrike" dirty="0">
                        <a:solidFill>
                          <a:srgbClr val="000000"/>
                        </a:solidFill>
                        <a:latin typeface="Calibri"/>
                      </a:endParaRPr>
                    </a:p>
                  </a:txBody>
                  <a:tcPr marL="9525" marR="9525" marT="9525" marB="0" anchor="b"/>
                </a:tc>
              </a:tr>
              <a:tr h="370840">
                <a:tc>
                  <a:txBody>
                    <a:bodyPr/>
                    <a:lstStyle/>
                    <a:p>
                      <a:pPr algn="l" rtl="0" fontAlgn="t"/>
                      <a:r>
                        <a:rPr lang="en-GB" sz="2000" b="0" i="0" u="none" strike="noStrike" dirty="0" smtClean="0">
                          <a:solidFill>
                            <a:srgbClr val="000000"/>
                          </a:solidFill>
                          <a:latin typeface="Calibri"/>
                        </a:rPr>
                        <a:t>Nitrate</a:t>
                      </a:r>
                      <a:endParaRPr lang="en-GB" sz="2000" b="0" i="0" u="none" strike="noStrike" dirty="0">
                        <a:solidFill>
                          <a:srgbClr val="000000"/>
                        </a:solidFill>
                        <a:latin typeface="Calibri"/>
                      </a:endParaRPr>
                    </a:p>
                  </a:txBody>
                  <a:tcPr marL="9525" marR="9525" marT="9525" marB="0"/>
                </a:tc>
                <a:tc>
                  <a:txBody>
                    <a:bodyPr/>
                    <a:lstStyle/>
                    <a:p>
                      <a:pPr algn="r" fontAlgn="b"/>
                      <a:r>
                        <a:rPr lang="en-GB" sz="2000" b="0" i="0" u="none" strike="noStrike" dirty="0" smtClean="0">
                          <a:solidFill>
                            <a:srgbClr val="000000"/>
                          </a:solidFill>
                          <a:latin typeface="Calibri"/>
                        </a:rPr>
                        <a:t>13</a:t>
                      </a:r>
                      <a:endParaRPr lang="en-GB" sz="2000" b="0" i="0" u="none" strike="noStrike" dirty="0">
                        <a:solidFill>
                          <a:srgbClr val="000000"/>
                        </a:solidFill>
                        <a:latin typeface="Calibri"/>
                      </a:endParaRPr>
                    </a:p>
                  </a:txBody>
                  <a:tcPr marL="9525" marR="9525" marT="9525" marB="0" anchor="b"/>
                </a:tc>
              </a:tr>
              <a:tr h="370840">
                <a:tc>
                  <a:txBody>
                    <a:bodyPr/>
                    <a:lstStyle/>
                    <a:p>
                      <a:pPr algn="l" rtl="0" fontAlgn="t"/>
                      <a:r>
                        <a:rPr lang="en-GB" sz="2000" b="0" i="0" u="none" strike="noStrike" dirty="0" smtClean="0">
                          <a:solidFill>
                            <a:srgbClr val="000000"/>
                          </a:solidFill>
                          <a:latin typeface="Calibri"/>
                        </a:rPr>
                        <a:t>Chlorophyll</a:t>
                      </a:r>
                      <a:endParaRPr lang="en-GB" sz="2000" b="0" i="0" u="none" strike="noStrike" dirty="0">
                        <a:solidFill>
                          <a:srgbClr val="000000"/>
                        </a:solidFill>
                        <a:latin typeface="Calibri"/>
                      </a:endParaRPr>
                    </a:p>
                  </a:txBody>
                  <a:tcPr marL="9525" marR="9525" marT="9525" marB="0"/>
                </a:tc>
                <a:tc>
                  <a:txBody>
                    <a:bodyPr/>
                    <a:lstStyle/>
                    <a:p>
                      <a:pPr algn="r" fontAlgn="b"/>
                      <a:r>
                        <a:rPr lang="en-GB" sz="2000" b="0" i="0" u="none" strike="noStrike" dirty="0" smtClean="0">
                          <a:solidFill>
                            <a:srgbClr val="000000"/>
                          </a:solidFill>
                          <a:latin typeface="Calibri"/>
                        </a:rPr>
                        <a:t>12</a:t>
                      </a:r>
                      <a:endParaRPr lang="en-GB" sz="2000" b="0" i="0" u="none" strike="noStrike" dirty="0">
                        <a:solidFill>
                          <a:srgbClr val="000000"/>
                        </a:solidFill>
                        <a:latin typeface="Calibri"/>
                      </a:endParaRPr>
                    </a:p>
                  </a:txBody>
                  <a:tcPr marL="9525" marR="9525" marT="9525" marB="0" anchor="b"/>
                </a:tc>
              </a:tr>
              <a:tr h="370840">
                <a:tc>
                  <a:txBody>
                    <a:bodyPr/>
                    <a:lstStyle/>
                    <a:p>
                      <a:pPr algn="l" rtl="0" fontAlgn="t"/>
                      <a:r>
                        <a:rPr lang="en-GB" sz="2000" b="0" i="0" u="none" strike="noStrike" dirty="0" smtClean="0">
                          <a:solidFill>
                            <a:srgbClr val="000000"/>
                          </a:solidFill>
                          <a:latin typeface="Calibri"/>
                        </a:rPr>
                        <a:t>PP</a:t>
                      </a:r>
                      <a:endParaRPr lang="en-GB" sz="2000" b="0" i="0" u="none" strike="noStrike" dirty="0">
                        <a:solidFill>
                          <a:srgbClr val="000000"/>
                        </a:solidFill>
                        <a:latin typeface="Calibri"/>
                      </a:endParaRPr>
                    </a:p>
                  </a:txBody>
                  <a:tcPr marL="9525" marR="9525" marT="9525" marB="0"/>
                </a:tc>
                <a:tc>
                  <a:txBody>
                    <a:bodyPr/>
                    <a:lstStyle/>
                    <a:p>
                      <a:pPr algn="r" fontAlgn="b"/>
                      <a:r>
                        <a:rPr lang="en-GB" sz="2000" b="0" i="0" u="none" strike="noStrike" dirty="0" smtClean="0">
                          <a:solidFill>
                            <a:srgbClr val="000000"/>
                          </a:solidFill>
                          <a:latin typeface="Calibri"/>
                        </a:rPr>
                        <a:t>11</a:t>
                      </a:r>
                      <a:endParaRPr lang="en-GB" sz="2000" b="0" i="0" u="none" strike="noStrike" dirty="0">
                        <a:solidFill>
                          <a:srgbClr val="000000"/>
                        </a:solidFill>
                        <a:latin typeface="Calibri"/>
                      </a:endParaRPr>
                    </a:p>
                  </a:txBody>
                  <a:tcPr marL="9525" marR="9525" marT="9525" marB="0" anchor="b"/>
                </a:tc>
              </a:tr>
              <a:tr h="370840">
                <a:tc>
                  <a:txBody>
                    <a:bodyPr/>
                    <a:lstStyle/>
                    <a:p>
                      <a:pPr algn="l" rtl="0" fontAlgn="t"/>
                      <a:r>
                        <a:rPr lang="en-GB" sz="2000" b="0" i="0" u="none" strike="noStrike" dirty="0">
                          <a:solidFill>
                            <a:srgbClr val="000000"/>
                          </a:solidFill>
                          <a:latin typeface="Calibri"/>
                        </a:rPr>
                        <a:t>Export </a:t>
                      </a:r>
                    </a:p>
                  </a:txBody>
                  <a:tcPr marL="9525" marR="9525" marT="9525" marB="0"/>
                </a:tc>
                <a:tc>
                  <a:txBody>
                    <a:bodyPr/>
                    <a:lstStyle/>
                    <a:p>
                      <a:pPr algn="r" fontAlgn="b"/>
                      <a:r>
                        <a:rPr lang="en-GB" sz="2000" b="0" i="0" u="none" strike="noStrike" dirty="0" smtClean="0">
                          <a:solidFill>
                            <a:srgbClr val="000000"/>
                          </a:solidFill>
                          <a:latin typeface="Calibri"/>
                        </a:rPr>
                        <a:t>11</a:t>
                      </a:r>
                      <a:endParaRPr lang="en-GB" sz="2000" b="0" i="0" u="none" strike="noStrike" dirty="0">
                        <a:solidFill>
                          <a:srgbClr val="000000"/>
                        </a:solidFill>
                        <a:latin typeface="Calibri"/>
                      </a:endParaRPr>
                    </a:p>
                  </a:txBody>
                  <a:tcPr marL="9525" marR="9525" marT="9525" marB="0" anchor="b"/>
                </a:tc>
              </a:tr>
              <a:tr h="370840">
                <a:tc>
                  <a:txBody>
                    <a:bodyPr/>
                    <a:lstStyle/>
                    <a:p>
                      <a:pPr algn="l" rtl="0" fontAlgn="t"/>
                      <a:r>
                        <a:rPr lang="en-GB" sz="2000" b="0" i="0" u="none" strike="noStrike" dirty="0" smtClean="0">
                          <a:solidFill>
                            <a:schemeClr val="tx1"/>
                          </a:solidFill>
                          <a:latin typeface="Calibri"/>
                        </a:rPr>
                        <a:t>Non-diatom PP</a:t>
                      </a:r>
                      <a:endParaRPr lang="en-GB" sz="2000" b="0" i="0" u="none" strike="noStrike" dirty="0">
                        <a:solidFill>
                          <a:schemeClr val="tx1"/>
                        </a:solidFill>
                        <a:latin typeface="Calibri"/>
                      </a:endParaRPr>
                    </a:p>
                  </a:txBody>
                  <a:tcPr marL="9525" marR="9525" marT="9525" marB="0"/>
                </a:tc>
                <a:tc>
                  <a:txBody>
                    <a:bodyPr/>
                    <a:lstStyle/>
                    <a:p>
                      <a:pPr algn="r" fontAlgn="b"/>
                      <a:r>
                        <a:rPr lang="en-GB" sz="2000" b="0" i="0" u="none" strike="noStrike" dirty="0" smtClean="0">
                          <a:solidFill>
                            <a:srgbClr val="000000"/>
                          </a:solidFill>
                          <a:latin typeface="Calibri"/>
                        </a:rPr>
                        <a:t>11</a:t>
                      </a:r>
                      <a:endParaRPr lang="en-GB" sz="2000" b="0" i="0" u="none" strike="noStrike" dirty="0">
                        <a:solidFill>
                          <a:srgbClr val="000000"/>
                        </a:solidFill>
                        <a:latin typeface="Calibri"/>
                      </a:endParaRPr>
                    </a:p>
                  </a:txBody>
                  <a:tcPr marL="9525" marR="9525" marT="9525" marB="0" anchor="b"/>
                </a:tc>
              </a:tr>
              <a:tr h="370840">
                <a:tc>
                  <a:txBody>
                    <a:bodyPr/>
                    <a:lstStyle/>
                    <a:p>
                      <a:pPr algn="l" rtl="0" fontAlgn="t"/>
                      <a:r>
                        <a:rPr lang="en-GB" sz="2000" b="0" i="0" u="none" strike="noStrike" dirty="0" smtClean="0">
                          <a:solidFill>
                            <a:srgbClr val="000000"/>
                          </a:solidFill>
                          <a:latin typeface="Calibri"/>
                        </a:rPr>
                        <a:t>Oxygen</a:t>
                      </a:r>
                      <a:endParaRPr lang="en-GB" sz="2000" b="0" i="0" u="none" strike="noStrike" dirty="0">
                        <a:solidFill>
                          <a:srgbClr val="000000"/>
                        </a:solidFill>
                        <a:latin typeface="Calibri"/>
                      </a:endParaRPr>
                    </a:p>
                  </a:txBody>
                  <a:tcPr marL="9525" marR="9525" marT="9525" marB="0"/>
                </a:tc>
                <a:tc>
                  <a:txBody>
                    <a:bodyPr/>
                    <a:lstStyle/>
                    <a:p>
                      <a:pPr algn="r" fontAlgn="b"/>
                      <a:r>
                        <a:rPr lang="en-GB" sz="2000" b="0" i="0" u="none" strike="noStrike" dirty="0" smtClean="0">
                          <a:solidFill>
                            <a:srgbClr val="000000"/>
                          </a:solidFill>
                          <a:latin typeface="Calibri"/>
                        </a:rPr>
                        <a:t>9</a:t>
                      </a:r>
                      <a:endParaRPr lang="en-GB" sz="2000" b="0" i="0" u="none" strike="noStrike" dirty="0">
                        <a:solidFill>
                          <a:srgbClr val="000000"/>
                        </a:solidFill>
                        <a:latin typeface="Calibri"/>
                      </a:endParaRPr>
                    </a:p>
                  </a:txBody>
                  <a:tcPr marL="9525" marR="9525" marT="9525" marB="0" anchor="b"/>
                </a:tc>
              </a:tr>
            </a:tbl>
          </a:graphicData>
        </a:graphic>
      </p:graphicFrame>
      <p:sp>
        <p:nvSpPr>
          <p:cNvPr id="6" name="TextBox 5"/>
          <p:cNvSpPr txBox="1"/>
          <p:nvPr/>
        </p:nvSpPr>
        <p:spPr>
          <a:xfrm>
            <a:off x="539552" y="5445224"/>
            <a:ext cx="8352928" cy="461665"/>
          </a:xfrm>
          <a:prstGeom prst="rect">
            <a:avLst/>
          </a:prstGeom>
          <a:noFill/>
        </p:spPr>
        <p:txBody>
          <a:bodyPr wrap="square" rtlCol="0">
            <a:spAutoFit/>
          </a:bodyPr>
          <a:lstStyle/>
          <a:p>
            <a:r>
              <a:rPr lang="en-GB" sz="2400" dirty="0" smtClean="0"/>
              <a:t>Spatial scales of ‘representativeness’ are largest for pH</a:t>
            </a:r>
            <a:endParaRPr lang="en-GB"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Size of footprint for </a:t>
            </a:r>
            <a:r>
              <a:rPr lang="en-GB" dirty="0" err="1" smtClean="0"/>
              <a:t>chl</a:t>
            </a:r>
            <a:endParaRPr lang="en-GB"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200" y="1191491"/>
            <a:ext cx="8024860" cy="4805363"/>
          </a:xfrm>
        </p:spPr>
      </p:pic>
      <p:sp>
        <p:nvSpPr>
          <p:cNvPr id="5" name="TextBox 4"/>
          <p:cNvSpPr txBox="1"/>
          <p:nvPr/>
        </p:nvSpPr>
        <p:spPr>
          <a:xfrm>
            <a:off x="212436" y="5735782"/>
            <a:ext cx="8589819" cy="646331"/>
          </a:xfrm>
          <a:prstGeom prst="rect">
            <a:avLst/>
          </a:prstGeom>
          <a:noFill/>
        </p:spPr>
        <p:txBody>
          <a:bodyPr wrap="square" rtlCol="0">
            <a:spAutoFit/>
          </a:bodyPr>
          <a:lstStyle/>
          <a:p>
            <a:r>
              <a:rPr lang="en-GB" dirty="0" smtClean="0"/>
              <a:t>Footprint (10</a:t>
            </a:r>
            <a:r>
              <a:rPr lang="en-GB" baseline="30000" dirty="0" smtClean="0"/>
              <a:t>6</a:t>
            </a:r>
            <a:r>
              <a:rPr lang="en-GB" dirty="0" smtClean="0"/>
              <a:t> km</a:t>
            </a:r>
            <a:r>
              <a:rPr lang="en-GB" baseline="30000" dirty="0" smtClean="0"/>
              <a:t>2</a:t>
            </a:r>
            <a:r>
              <a:rPr lang="en-GB" dirty="0" smtClean="0"/>
              <a:t>).  Black contour marks where footprint is large (&gt; 7 x 10</a:t>
            </a:r>
            <a:r>
              <a:rPr lang="en-GB" baseline="30000" dirty="0" smtClean="0"/>
              <a:t>6</a:t>
            </a:r>
            <a:r>
              <a:rPr lang="en-GB" dirty="0" smtClean="0"/>
              <a:t> km</a:t>
            </a:r>
            <a:r>
              <a:rPr lang="en-GB" baseline="30000" dirty="0" smtClean="0"/>
              <a:t>2</a:t>
            </a:r>
            <a:r>
              <a:rPr lang="en-GB" dirty="0" smtClean="0"/>
              <a:t>) and n* is short (&lt; 35 years)</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27335086"/>
      </p:ext>
    </p:extLst>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Summary 2</a:t>
            </a:r>
            <a:endParaRPr lang="en-GB" dirty="0"/>
          </a:p>
        </p:txBody>
      </p:sp>
      <p:sp>
        <p:nvSpPr>
          <p:cNvPr id="3" name="TextBox 2"/>
          <p:cNvSpPr txBox="1"/>
          <p:nvPr/>
        </p:nvSpPr>
        <p:spPr>
          <a:xfrm>
            <a:off x="457200" y="1321152"/>
            <a:ext cx="8428181" cy="5262979"/>
          </a:xfrm>
          <a:prstGeom prst="rect">
            <a:avLst/>
          </a:prstGeom>
          <a:noFill/>
        </p:spPr>
        <p:txBody>
          <a:bodyPr wrap="square" rtlCol="0">
            <a:spAutoFit/>
          </a:bodyPr>
          <a:lstStyle/>
          <a:p>
            <a:pPr marL="285750" indent="-285750">
              <a:buFont typeface="Arial" panose="020B0604020202020204" pitchFamily="34" charset="0"/>
              <a:buChar char="•"/>
            </a:pPr>
            <a:r>
              <a:rPr lang="en-GB" sz="2800" dirty="0" smtClean="0"/>
              <a:t>Analysis provides an estimate of the spatial scales over which fixed point observatories are ‘representative’ of surrounding areas</a:t>
            </a:r>
          </a:p>
          <a:p>
            <a:pPr marL="285750" indent="-285750">
              <a:buFont typeface="Arial" panose="020B0604020202020204" pitchFamily="34" charset="0"/>
              <a:buChar char="•"/>
            </a:pPr>
            <a:endParaRPr lang="en-GB" sz="2800" dirty="0" smtClean="0"/>
          </a:p>
          <a:p>
            <a:pPr marL="285750" indent="-285750">
              <a:buFont typeface="Arial" panose="020B0604020202020204" pitchFamily="34" charset="0"/>
              <a:buChar char="•"/>
            </a:pPr>
            <a:r>
              <a:rPr lang="en-GB" sz="2800" dirty="0" smtClean="0"/>
              <a:t>Useful for assessing current datasets </a:t>
            </a:r>
          </a:p>
          <a:p>
            <a:pPr marL="285750" indent="-285750">
              <a:buFont typeface="Arial" panose="020B0604020202020204" pitchFamily="34" charset="0"/>
              <a:buChar char="•"/>
            </a:pPr>
            <a:endParaRPr lang="en-GB" sz="2800" dirty="0" smtClean="0"/>
          </a:p>
          <a:p>
            <a:pPr marL="285750" indent="-285750">
              <a:buFont typeface="Arial" panose="020B0604020202020204" pitchFamily="34" charset="0"/>
              <a:buChar char="•"/>
            </a:pPr>
            <a:r>
              <a:rPr lang="en-GB" sz="2800" dirty="0" smtClean="0"/>
              <a:t>Which cover in total &lt; 15 % of ocean area</a:t>
            </a:r>
          </a:p>
          <a:p>
            <a:pPr marL="285750" indent="-285750">
              <a:buFont typeface="Arial" panose="020B0604020202020204" pitchFamily="34" charset="0"/>
              <a:buChar char="•"/>
            </a:pPr>
            <a:endParaRPr lang="en-GB" sz="2800" dirty="0" smtClean="0"/>
          </a:p>
          <a:p>
            <a:pPr marL="285750" indent="-285750">
              <a:buFont typeface="Arial" panose="020B0604020202020204" pitchFamily="34" charset="0"/>
              <a:buChar char="•"/>
            </a:pPr>
            <a:r>
              <a:rPr lang="en-GB" sz="2800" dirty="0" smtClean="0"/>
              <a:t>Southern Hemisphere particularly poorly represented</a:t>
            </a:r>
          </a:p>
          <a:p>
            <a:pPr marL="285750" indent="-285750">
              <a:buFont typeface="Arial" panose="020B0604020202020204" pitchFamily="34" charset="0"/>
              <a:buChar char="•"/>
            </a:pPr>
            <a:endParaRPr lang="en-GB" sz="2800" dirty="0" smtClean="0"/>
          </a:p>
          <a:p>
            <a:pPr marL="285750" indent="-285750">
              <a:buFont typeface="Arial" panose="020B0604020202020204" pitchFamily="34" charset="0"/>
              <a:buChar char="•"/>
            </a:pPr>
            <a:r>
              <a:rPr lang="en-GB" sz="2800" dirty="0" smtClean="0"/>
              <a:t>Also useful for planning future time series observations </a:t>
            </a:r>
            <a:endParaRPr lang="en-GB" sz="28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563978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tdT.jpg"/>
          <p:cNvPicPr/>
          <p:nvPr/>
        </p:nvPicPr>
        <p:blipFill>
          <a:blip r:embed="rId3" cstate="print"/>
          <a:stretch>
            <a:fillRect/>
          </a:stretch>
        </p:blipFill>
        <p:spPr>
          <a:xfrm>
            <a:off x="0" y="1992182"/>
            <a:ext cx="7286834" cy="4674947"/>
          </a:xfrm>
          <a:prstGeom prst="rect">
            <a:avLst/>
          </a:prstGeom>
        </p:spPr>
      </p:pic>
      <p:sp>
        <p:nvSpPr>
          <p:cNvPr id="2" name="Title 1"/>
          <p:cNvSpPr>
            <a:spLocks noGrp="1"/>
          </p:cNvSpPr>
          <p:nvPr>
            <p:ph type="title"/>
          </p:nvPr>
        </p:nvSpPr>
        <p:spPr>
          <a:xfrm>
            <a:off x="457200" y="0"/>
            <a:ext cx="8229600" cy="1143000"/>
          </a:xfrm>
        </p:spPr>
        <p:txBody>
          <a:bodyPr/>
          <a:lstStyle/>
          <a:p>
            <a:r>
              <a:rPr lang="en-US" dirty="0"/>
              <a:t>L</a:t>
            </a:r>
            <a:r>
              <a:rPr lang="en-US" dirty="0" smtClean="0"/>
              <a:t>imitations</a:t>
            </a:r>
            <a:endParaRPr lang="en-US" dirty="0"/>
          </a:p>
        </p:txBody>
      </p:sp>
      <p:sp>
        <p:nvSpPr>
          <p:cNvPr id="3" name="Content Placeholder 2"/>
          <p:cNvSpPr>
            <a:spLocks noGrp="1"/>
          </p:cNvSpPr>
          <p:nvPr>
            <p:ph idx="1"/>
          </p:nvPr>
        </p:nvSpPr>
        <p:spPr>
          <a:xfrm>
            <a:off x="457200" y="1040907"/>
            <a:ext cx="8229600" cy="4525963"/>
          </a:xfrm>
        </p:spPr>
        <p:txBody>
          <a:bodyPr/>
          <a:lstStyle/>
          <a:p>
            <a:r>
              <a:rPr lang="en-US" dirty="0" smtClean="0"/>
              <a:t>Models need to be representing natural variability well</a:t>
            </a:r>
          </a:p>
        </p:txBody>
      </p:sp>
      <p:sp>
        <p:nvSpPr>
          <p:cNvPr id="5" name="TextBox 4"/>
          <p:cNvSpPr txBox="1"/>
          <p:nvPr/>
        </p:nvSpPr>
        <p:spPr>
          <a:xfrm>
            <a:off x="6897950" y="2361460"/>
            <a:ext cx="1788850" cy="1200329"/>
          </a:xfrm>
          <a:prstGeom prst="rect">
            <a:avLst/>
          </a:prstGeom>
          <a:noFill/>
        </p:spPr>
        <p:txBody>
          <a:bodyPr wrap="square" rtlCol="0">
            <a:spAutoFit/>
          </a:bodyPr>
          <a:lstStyle/>
          <a:p>
            <a:r>
              <a:rPr lang="en-GB" dirty="0" smtClean="0"/>
              <a:t>Coefficient of variation in SST for observations and all 8 models</a:t>
            </a:r>
            <a:endParaRPr lang="en-GB" dirty="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
            </a:r>
            <a:r>
              <a:rPr lang="en-US" dirty="0" smtClean="0"/>
              <a:t>imitations</a:t>
            </a:r>
            <a:endParaRPr lang="en-US" dirty="0"/>
          </a:p>
        </p:txBody>
      </p:sp>
      <p:sp>
        <p:nvSpPr>
          <p:cNvPr id="3" name="Content Placeholder 2"/>
          <p:cNvSpPr>
            <a:spLocks noGrp="1"/>
          </p:cNvSpPr>
          <p:nvPr>
            <p:ph idx="1"/>
          </p:nvPr>
        </p:nvSpPr>
        <p:spPr/>
        <p:txBody>
          <a:bodyPr/>
          <a:lstStyle/>
          <a:p>
            <a:r>
              <a:rPr lang="en-US" dirty="0" smtClean="0"/>
              <a:t>Models need to be representing natural variability well</a:t>
            </a:r>
          </a:p>
          <a:p>
            <a:r>
              <a:rPr lang="en-US" dirty="0" smtClean="0"/>
              <a:t>“representative” = mean + variability</a:t>
            </a:r>
          </a:p>
          <a:p>
            <a:r>
              <a:rPr lang="en-US" dirty="0" smtClean="0"/>
              <a:t>Repeat testing for statistical significance</a:t>
            </a:r>
          </a:p>
          <a:p>
            <a:r>
              <a:rPr lang="en-US" dirty="0" smtClean="0"/>
              <a:t>Linear trend</a:t>
            </a:r>
          </a:p>
          <a:p>
            <a:r>
              <a:rPr lang="en-US" dirty="0" smtClean="0"/>
              <a:t>Coarse resolution of models (1°)</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180566"/>
      </p:ext>
    </p:extLst>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
            </a:r>
            <a:r>
              <a:rPr lang="en-US" dirty="0" smtClean="0"/>
              <a:t>imitations</a:t>
            </a:r>
            <a:endParaRPr lang="en-US" dirty="0"/>
          </a:p>
        </p:txBody>
      </p:sp>
      <p:sp>
        <p:nvSpPr>
          <p:cNvPr id="3" name="Content Placeholder 2"/>
          <p:cNvSpPr>
            <a:spLocks noGrp="1"/>
          </p:cNvSpPr>
          <p:nvPr>
            <p:ph idx="1"/>
          </p:nvPr>
        </p:nvSpPr>
        <p:spPr/>
        <p:txBody>
          <a:bodyPr/>
          <a:lstStyle/>
          <a:p>
            <a:r>
              <a:rPr lang="en-US" dirty="0" smtClean="0"/>
              <a:t>Models typically found to underestimate observed variability</a:t>
            </a:r>
          </a:p>
          <a:p>
            <a:r>
              <a:rPr lang="en-US" dirty="0" smtClean="0"/>
              <a:t>Coarse resolution of models (1°) – not resolving (sub)mesoscale variability</a:t>
            </a:r>
          </a:p>
          <a:p>
            <a:pPr marL="0" indent="0">
              <a:buNone/>
            </a:pPr>
            <a:r>
              <a:rPr lang="en-US" dirty="0" smtClean="0">
                <a:sym typeface="Wingdings" panose="05000000000000000000" pitchFamily="2" charset="2"/>
              </a:rPr>
              <a:t> ‘Best case’ scenario</a:t>
            </a:r>
          </a:p>
          <a:p>
            <a:r>
              <a:rPr lang="en-US" dirty="0" smtClean="0">
                <a:sym typeface="Wingdings" panose="05000000000000000000" pitchFamily="2" charset="2"/>
              </a:rPr>
              <a:t>Footprints are likely to be smaller and n* longer than models suggest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37681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GB" dirty="0"/>
          </a:p>
        </p:txBody>
      </p:sp>
      <p:sp>
        <p:nvSpPr>
          <p:cNvPr id="3" name="Content Placeholder 2"/>
          <p:cNvSpPr>
            <a:spLocks noGrp="1"/>
          </p:cNvSpPr>
          <p:nvPr>
            <p:ph idx="1"/>
          </p:nvPr>
        </p:nvSpPr>
        <p:spPr>
          <a:xfrm>
            <a:off x="457200" y="1417638"/>
            <a:ext cx="8229600" cy="4798435"/>
          </a:xfrm>
        </p:spPr>
        <p:txBody>
          <a:bodyPr>
            <a:normAutofit fontScale="92500" lnSpcReduction="20000"/>
          </a:bodyPr>
          <a:lstStyle/>
          <a:p>
            <a:endParaRPr lang="en-GB" dirty="0" smtClean="0"/>
          </a:p>
          <a:p>
            <a:r>
              <a:rPr lang="en-GB" dirty="0" smtClean="0"/>
              <a:t>Can climate change signals be detected more rapidly in other biogeochemical variables (other than PP)?</a:t>
            </a:r>
          </a:p>
          <a:p>
            <a:endParaRPr lang="en-GB" dirty="0" smtClean="0"/>
          </a:p>
          <a:p>
            <a:r>
              <a:rPr lang="en-GB" dirty="0" smtClean="0"/>
              <a:t>How long for, and where, should we make observations if we want to detect climate change effects?</a:t>
            </a:r>
          </a:p>
          <a:p>
            <a:endParaRPr lang="en-GB" dirty="0" smtClean="0"/>
          </a:p>
          <a:p>
            <a:r>
              <a:rPr lang="en-GB" dirty="0"/>
              <a:t>And how does all this relate to our current observing capabilities?</a:t>
            </a:r>
          </a:p>
          <a:p>
            <a:endParaRPr lang="en-GB" dirty="0" smtClean="0"/>
          </a:p>
          <a:p>
            <a:endParaRPr lang="en-GB"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91608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GB" dirty="0"/>
          </a:p>
        </p:txBody>
      </p:sp>
      <p:sp>
        <p:nvSpPr>
          <p:cNvPr id="3" name="Content Placeholder 2"/>
          <p:cNvSpPr>
            <a:spLocks noGrp="1"/>
          </p:cNvSpPr>
          <p:nvPr>
            <p:ph idx="1"/>
          </p:nvPr>
        </p:nvSpPr>
        <p:spPr>
          <a:xfrm>
            <a:off x="457200" y="1417638"/>
            <a:ext cx="8229600" cy="4525963"/>
          </a:xfrm>
        </p:spPr>
        <p:txBody>
          <a:bodyPr>
            <a:normAutofit/>
          </a:bodyPr>
          <a:lstStyle/>
          <a:p>
            <a:endParaRPr lang="en-GB" dirty="0" smtClean="0"/>
          </a:p>
          <a:p>
            <a:r>
              <a:rPr lang="en-GB" dirty="0" smtClean="0"/>
              <a:t>Can climate change signals be detected more rapidly in other biogeochemical variables?</a:t>
            </a:r>
          </a:p>
          <a:p>
            <a:pPr marL="0" indent="0">
              <a:buNone/>
            </a:pPr>
            <a:r>
              <a:rPr lang="en-GB" dirty="0" smtClean="0">
                <a:sym typeface="Wingdings" panose="05000000000000000000" pitchFamily="2" charset="2"/>
              </a:rPr>
              <a:t> pH and SST : </a:t>
            </a:r>
            <a:r>
              <a:rPr lang="en-GB" b="1" dirty="0" smtClean="0">
                <a:sym typeface="Wingdings" panose="05000000000000000000" pitchFamily="2" charset="2"/>
              </a:rPr>
              <a:t>yes</a:t>
            </a:r>
            <a:r>
              <a:rPr lang="en-GB" dirty="0" smtClean="0">
                <a:sym typeface="Wingdings" panose="05000000000000000000" pitchFamily="2" charset="2"/>
              </a:rPr>
              <a:t> (14-16 years global average)</a:t>
            </a:r>
          </a:p>
          <a:p>
            <a:pPr marL="0" indent="0">
              <a:buNone/>
            </a:pPr>
            <a:r>
              <a:rPr lang="en-GB" dirty="0" smtClean="0">
                <a:sym typeface="Wingdings" panose="05000000000000000000" pitchFamily="2" charset="2"/>
              </a:rPr>
              <a:t> oxygen, nitrate, export, non-diatoms etc. : </a:t>
            </a:r>
            <a:r>
              <a:rPr lang="en-GB" b="1" dirty="0" smtClean="0">
                <a:sym typeface="Wingdings" panose="05000000000000000000" pitchFamily="2" charset="2"/>
              </a:rPr>
              <a:t>no</a:t>
            </a:r>
            <a:r>
              <a:rPr lang="en-GB" dirty="0" smtClean="0">
                <a:sym typeface="Wingdings" panose="05000000000000000000" pitchFamily="2" charset="2"/>
              </a:rPr>
              <a:t> (26-33 years global average)</a:t>
            </a:r>
            <a:endParaRPr lang="en-GB" dirty="0" smtClean="0"/>
          </a:p>
          <a:p>
            <a:endParaRPr lang="en-GB" dirty="0" smtClean="0"/>
          </a:p>
          <a:p>
            <a:endParaRPr lang="en-GB" dirty="0" smtClean="0"/>
          </a:p>
          <a:p>
            <a:endParaRPr lang="en-GB"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2831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en-GB" dirty="0" smtClean="0"/>
              <a:t>Trends in climate change models</a:t>
            </a:r>
            <a:endParaRPr lang="en-GB" dirty="0"/>
          </a:p>
        </p:txBody>
      </p:sp>
      <p:sp>
        <p:nvSpPr>
          <p:cNvPr id="8" name="TextBox 7"/>
          <p:cNvSpPr txBox="1"/>
          <p:nvPr/>
        </p:nvSpPr>
        <p:spPr>
          <a:xfrm>
            <a:off x="179512" y="5445224"/>
            <a:ext cx="8640960" cy="1200329"/>
          </a:xfrm>
          <a:prstGeom prst="rect">
            <a:avLst/>
          </a:prstGeom>
          <a:noFill/>
        </p:spPr>
        <p:txBody>
          <a:bodyPr wrap="square" rtlCol="0">
            <a:spAutoFit/>
          </a:bodyPr>
          <a:lstStyle/>
          <a:p>
            <a:r>
              <a:rPr lang="en-GB" b="1" dirty="0"/>
              <a:t>Trend </a:t>
            </a:r>
            <a:r>
              <a:rPr lang="en-GB" b="1" dirty="0" smtClean="0"/>
              <a:t>between </a:t>
            </a:r>
            <a:r>
              <a:rPr lang="en-GB" b="1" dirty="0"/>
              <a:t>2006 and </a:t>
            </a:r>
            <a:r>
              <a:rPr lang="en-GB" b="1" dirty="0" smtClean="0"/>
              <a:t>2100 for RCP8.5.</a:t>
            </a:r>
            <a:r>
              <a:rPr lang="en-GB" dirty="0" smtClean="0"/>
              <a:t> Sea </a:t>
            </a:r>
            <a:r>
              <a:rPr lang="en-GB" dirty="0"/>
              <a:t>surface temperature (°C/decade); </a:t>
            </a:r>
            <a:r>
              <a:rPr lang="en-GB" dirty="0" smtClean="0"/>
              <a:t>PP, pH </a:t>
            </a:r>
            <a:r>
              <a:rPr lang="en-GB" dirty="0"/>
              <a:t>and </a:t>
            </a:r>
            <a:r>
              <a:rPr lang="en-GB" dirty="0" smtClean="0"/>
              <a:t>interior </a:t>
            </a:r>
            <a:r>
              <a:rPr lang="en-GB" dirty="0"/>
              <a:t>oxygen content, all expressed as % change per decade with respect to the mean of </a:t>
            </a:r>
            <a:r>
              <a:rPr lang="en-GB" dirty="0" smtClean="0"/>
              <a:t>1986-2005.</a:t>
            </a:r>
            <a:r>
              <a:rPr lang="en-GB" dirty="0"/>
              <a:t> White </a:t>
            </a:r>
            <a:r>
              <a:rPr lang="en-GB" dirty="0" smtClean="0"/>
              <a:t>areas: regression </a:t>
            </a:r>
            <a:r>
              <a:rPr lang="en-GB" dirty="0"/>
              <a:t>is not statistically significant (p&gt;0.05).  </a:t>
            </a:r>
            <a:r>
              <a:rPr lang="en-GB" dirty="0" smtClean="0"/>
              <a:t>Stippling: </a:t>
            </a:r>
            <a:r>
              <a:rPr lang="en-GB" dirty="0"/>
              <a:t>inter-model agreement is </a:t>
            </a:r>
            <a:r>
              <a:rPr lang="en-GB" dirty="0" smtClean="0"/>
              <a:t>weak</a:t>
            </a:r>
            <a:endParaRPr lang="en-GB" dirty="0"/>
          </a:p>
        </p:txBody>
      </p:sp>
      <p:pic>
        <p:nvPicPr>
          <p:cNvPr id="9" name="Picture 8" descr="figobe.jpg"/>
          <p:cNvPicPr>
            <a:picLocks noChangeAspect="1"/>
          </p:cNvPicPr>
          <p:nvPr/>
        </p:nvPicPr>
        <p:blipFill>
          <a:blip r:embed="rId2" cstate="print"/>
          <a:srcRect l="9838" t="3440" r="4326" b="6847"/>
          <a:stretch>
            <a:fillRect/>
          </a:stretch>
        </p:blipFill>
        <p:spPr>
          <a:xfrm>
            <a:off x="755576" y="908721"/>
            <a:ext cx="6552728" cy="4608512"/>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GB" dirty="0"/>
          </a:p>
        </p:txBody>
      </p:sp>
      <p:sp>
        <p:nvSpPr>
          <p:cNvPr id="3" name="Content Placeholder 2"/>
          <p:cNvSpPr>
            <a:spLocks noGrp="1"/>
          </p:cNvSpPr>
          <p:nvPr>
            <p:ph idx="1"/>
          </p:nvPr>
        </p:nvSpPr>
        <p:spPr>
          <a:xfrm>
            <a:off x="457200" y="1417638"/>
            <a:ext cx="8229600" cy="4525963"/>
          </a:xfrm>
        </p:spPr>
        <p:txBody>
          <a:bodyPr>
            <a:normAutofit/>
          </a:bodyPr>
          <a:lstStyle/>
          <a:p>
            <a:r>
              <a:rPr lang="en-GB" dirty="0" smtClean="0"/>
              <a:t>How long for, and where, should we make observations if we want to detect climate change effects?</a:t>
            </a:r>
          </a:p>
          <a:p>
            <a:pPr marL="0" indent="0">
              <a:buNone/>
            </a:pPr>
            <a:r>
              <a:rPr lang="en-GB" dirty="0" smtClean="0">
                <a:sym typeface="Wingdings" panose="05000000000000000000" pitchFamily="2" charset="2"/>
              </a:rPr>
              <a:t> equatorial Atlantic, </a:t>
            </a:r>
            <a:r>
              <a:rPr lang="en-GB" dirty="0" err="1" smtClean="0">
                <a:sym typeface="Wingdings" panose="05000000000000000000" pitchFamily="2" charset="2"/>
              </a:rPr>
              <a:t>Benguela</a:t>
            </a:r>
            <a:r>
              <a:rPr lang="en-GB" dirty="0" smtClean="0">
                <a:sym typeface="Wingdings" panose="05000000000000000000" pitchFamily="2" charset="2"/>
              </a:rPr>
              <a:t> and Arabian Sea have consistently short n*</a:t>
            </a:r>
          </a:p>
          <a:p>
            <a:pPr marL="0" indent="0">
              <a:buNone/>
            </a:pPr>
            <a:r>
              <a:rPr lang="en-GB" dirty="0" smtClean="0">
                <a:sym typeface="Wingdings" panose="05000000000000000000" pitchFamily="2" charset="2"/>
              </a:rPr>
              <a:t> parts of Arabian Sea also has large footprints</a:t>
            </a:r>
            <a:endParaRPr lang="en-GB" dirty="0" smtClean="0"/>
          </a:p>
          <a:p>
            <a:endParaRPr lang="en-GB" dirty="0" smtClean="0"/>
          </a:p>
          <a:p>
            <a:endParaRPr lang="en-GB" dirty="0" smtClean="0"/>
          </a:p>
          <a:p>
            <a:endParaRPr lang="en-GB"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07571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GB" dirty="0"/>
          </a:p>
        </p:txBody>
      </p:sp>
      <p:sp>
        <p:nvSpPr>
          <p:cNvPr id="3" name="Content Placeholder 2"/>
          <p:cNvSpPr>
            <a:spLocks noGrp="1"/>
          </p:cNvSpPr>
          <p:nvPr>
            <p:ph idx="1"/>
          </p:nvPr>
        </p:nvSpPr>
        <p:spPr>
          <a:xfrm>
            <a:off x="457200" y="1417638"/>
            <a:ext cx="8229600" cy="4525963"/>
          </a:xfrm>
        </p:spPr>
        <p:txBody>
          <a:bodyPr>
            <a:normAutofit/>
          </a:bodyPr>
          <a:lstStyle/>
          <a:p>
            <a:r>
              <a:rPr lang="en-GB" dirty="0" smtClean="0"/>
              <a:t>And </a:t>
            </a:r>
            <a:r>
              <a:rPr lang="en-GB" dirty="0"/>
              <a:t>how does all this relate to our current observing capabilities?</a:t>
            </a:r>
          </a:p>
          <a:p>
            <a:pPr marL="0" indent="0">
              <a:buNone/>
            </a:pPr>
            <a:r>
              <a:rPr lang="en-GB" dirty="0" smtClean="0">
                <a:sym typeface="Wingdings" panose="05000000000000000000" pitchFamily="2" charset="2"/>
              </a:rPr>
              <a:t> In some cases, time series should be long enough to detect trends (if they exist), e.g. export flux at ALOHA</a:t>
            </a:r>
          </a:p>
          <a:p>
            <a:pPr marL="0" indent="0">
              <a:buNone/>
            </a:pPr>
            <a:r>
              <a:rPr lang="en-GB" dirty="0" smtClean="0">
                <a:sym typeface="Wingdings" panose="05000000000000000000" pitchFamily="2" charset="2"/>
              </a:rPr>
              <a:t> For most time series stations, not yet long enough to detect trends</a:t>
            </a:r>
            <a:endParaRPr lang="en-GB" dirty="0" smtClean="0"/>
          </a:p>
          <a:p>
            <a:endParaRPr lang="en-GB"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707571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619"/>
            <a:ext cx="8229600" cy="1143000"/>
          </a:xfrm>
        </p:spPr>
        <p:txBody>
          <a:bodyPr/>
          <a:lstStyle/>
          <a:p>
            <a:r>
              <a:rPr lang="en-GB" dirty="0" smtClean="0"/>
              <a:t>Summary</a:t>
            </a:r>
            <a:endParaRPr lang="en-GB" dirty="0"/>
          </a:p>
        </p:txBody>
      </p:sp>
      <p:sp>
        <p:nvSpPr>
          <p:cNvPr id="3" name="Content Placeholder 2"/>
          <p:cNvSpPr>
            <a:spLocks noGrp="1"/>
          </p:cNvSpPr>
          <p:nvPr>
            <p:ph idx="1"/>
          </p:nvPr>
        </p:nvSpPr>
        <p:spPr>
          <a:xfrm>
            <a:off x="467544" y="1260619"/>
            <a:ext cx="8229600" cy="4525963"/>
          </a:xfrm>
        </p:spPr>
        <p:txBody>
          <a:bodyPr>
            <a:noAutofit/>
          </a:bodyPr>
          <a:lstStyle/>
          <a:p>
            <a:r>
              <a:rPr lang="en-GB" sz="2600" dirty="0" smtClean="0"/>
              <a:t>Current BGC-SO network is not adequate for trend detection </a:t>
            </a:r>
          </a:p>
          <a:p>
            <a:r>
              <a:rPr lang="en-GB" sz="2600" dirty="0" smtClean="0"/>
              <a:t>IF you want to detect change in every variable, every where</a:t>
            </a:r>
          </a:p>
          <a:p>
            <a:r>
              <a:rPr lang="en-GB" sz="2600" dirty="0"/>
              <a:t>(assumption that we’re only interested in CC, which isn’t necessarily the case)</a:t>
            </a:r>
          </a:p>
          <a:p>
            <a:r>
              <a:rPr lang="en-GB" sz="2600" dirty="0" smtClean="0"/>
              <a:t>Provides a basis for objective assessment (space/time scales) of existing and future planned SOs</a:t>
            </a:r>
          </a:p>
          <a:p>
            <a:r>
              <a:rPr lang="en-GB" sz="2600" dirty="0" smtClean="0"/>
              <a:t>Also, note that fixed point BGC-SOs only here</a:t>
            </a:r>
            <a:endParaRPr lang="en-GB" sz="2600" dirty="0"/>
          </a:p>
          <a:p>
            <a:r>
              <a:rPr lang="en-GB" sz="2600" dirty="0" smtClean="0"/>
              <a:t>Future work – what is the minimum sampling network to capture CC effects? How many, where, how long?</a:t>
            </a:r>
          </a:p>
          <a:p>
            <a:r>
              <a:rPr lang="en-GB" sz="2600" b="1" dirty="0" smtClean="0"/>
              <a:t>Henson et al. (2016), Global Change Biology</a:t>
            </a:r>
            <a:endParaRPr lang="en-GB" sz="26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Can we detect these changes?</a:t>
            </a:r>
            <a:endParaRPr lang="en-GB" dirty="0"/>
          </a:p>
        </p:txBody>
      </p:sp>
      <p:pic>
        <p:nvPicPr>
          <p:cNvPr id="6146" name="Picture 2"/>
          <p:cNvPicPr>
            <a:picLocks noChangeAspect="1" noChangeArrowheads="1"/>
          </p:cNvPicPr>
          <p:nvPr/>
        </p:nvPicPr>
        <p:blipFill>
          <a:blip r:embed="rId3" cstate="print"/>
          <a:srcRect t="10800"/>
          <a:stretch>
            <a:fillRect/>
          </a:stretch>
        </p:blipFill>
        <p:spPr bwMode="auto">
          <a:xfrm>
            <a:off x="1547664" y="4437112"/>
            <a:ext cx="3990975" cy="594742"/>
          </a:xfrm>
          <a:prstGeom prst="rect">
            <a:avLst/>
          </a:prstGeom>
          <a:noFill/>
          <a:ln w="9525">
            <a:noFill/>
            <a:miter lim="800000"/>
            <a:headEnd/>
            <a:tailEnd/>
          </a:ln>
        </p:spPr>
      </p:pic>
      <p:sp>
        <p:nvSpPr>
          <p:cNvPr id="7" name="TextBox 6"/>
          <p:cNvSpPr txBox="1"/>
          <p:nvPr/>
        </p:nvSpPr>
        <p:spPr>
          <a:xfrm>
            <a:off x="539552" y="5085184"/>
            <a:ext cx="8136904" cy="1384995"/>
          </a:xfrm>
          <a:prstGeom prst="rect">
            <a:avLst/>
          </a:prstGeom>
          <a:noFill/>
        </p:spPr>
        <p:txBody>
          <a:bodyPr wrap="square" rtlCol="0">
            <a:spAutoFit/>
          </a:bodyPr>
          <a:lstStyle/>
          <a:p>
            <a:r>
              <a:rPr lang="en-GB" sz="2400" dirty="0" smtClean="0"/>
              <a:t>On average, we need ~ 30-40 years of continuous primary production data to detect a climate change-trend.  Why so long?</a:t>
            </a:r>
          </a:p>
          <a:p>
            <a:endParaRPr lang="en-GB" dirty="0" smtClean="0"/>
          </a:p>
          <a:p>
            <a:r>
              <a:rPr lang="en-GB" b="1" dirty="0" smtClean="0"/>
              <a:t>Henson et al. (2010), </a:t>
            </a:r>
            <a:r>
              <a:rPr lang="en-GB" b="1" dirty="0" err="1" smtClean="0"/>
              <a:t>Biogeosciences</a:t>
            </a:r>
            <a:endParaRPr lang="en-GB" b="1" dirty="0"/>
          </a:p>
        </p:txBody>
      </p:sp>
      <p:pic>
        <p:nvPicPr>
          <p:cNvPr id="6147" name="Picture 3"/>
          <p:cNvPicPr>
            <a:picLocks noChangeAspect="1" noChangeArrowheads="1"/>
          </p:cNvPicPr>
          <p:nvPr/>
        </p:nvPicPr>
        <p:blipFill>
          <a:blip r:embed="rId4" cstate="print"/>
          <a:srcRect/>
          <a:stretch>
            <a:fillRect/>
          </a:stretch>
        </p:blipFill>
        <p:spPr bwMode="auto">
          <a:xfrm>
            <a:off x="827584" y="1196752"/>
            <a:ext cx="4662290" cy="3240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1043608" y="4005064"/>
            <a:ext cx="6768752" cy="1277273"/>
          </a:xfrm>
          <a:prstGeom prst="rect">
            <a:avLst/>
          </a:prstGeom>
          <a:solidFill>
            <a:schemeClr val="bg1"/>
          </a:solidFill>
          <a:ln w="9525">
            <a:noFill/>
            <a:miter lim="800000"/>
            <a:headEnd/>
            <a:tailEnd/>
          </a:ln>
        </p:spPr>
        <p:txBody>
          <a:bodyPr wrap="square">
            <a:spAutoFit/>
          </a:bodyPr>
          <a:lstStyle/>
          <a:p>
            <a:pPr>
              <a:spcBef>
                <a:spcPct val="50000"/>
              </a:spcBef>
            </a:pPr>
            <a:r>
              <a:rPr lang="en-US" sz="2200" dirty="0"/>
              <a:t>Annual mean PP from GFDL ESM</a:t>
            </a:r>
          </a:p>
          <a:p>
            <a:pPr>
              <a:spcBef>
                <a:spcPct val="50000"/>
              </a:spcBef>
            </a:pPr>
            <a:r>
              <a:rPr lang="en-US" sz="2200" dirty="0"/>
              <a:t>Thick line - warming run, Thin line - control run, Dashed line - standard deviation of control run</a:t>
            </a:r>
            <a:endParaRPr lang="en-US" dirty="0"/>
          </a:p>
        </p:txBody>
      </p:sp>
      <p:sp>
        <p:nvSpPr>
          <p:cNvPr id="2" name="Title 1"/>
          <p:cNvSpPr>
            <a:spLocks noGrp="1"/>
          </p:cNvSpPr>
          <p:nvPr>
            <p:ph type="title"/>
          </p:nvPr>
        </p:nvSpPr>
        <p:spPr/>
        <p:txBody>
          <a:bodyPr/>
          <a:lstStyle/>
          <a:p>
            <a:r>
              <a:rPr lang="en-GB" dirty="0" smtClean="0"/>
              <a:t>Large natural variability</a:t>
            </a:r>
            <a:endParaRPr lang="en-GB" dirty="0"/>
          </a:p>
        </p:txBody>
      </p:sp>
      <p:pic>
        <p:nvPicPr>
          <p:cNvPr id="4" name="Picture 3" descr="examplesPP"/>
          <p:cNvPicPr>
            <a:picLocks noChangeAspect="1" noChangeArrowheads="1"/>
          </p:cNvPicPr>
          <p:nvPr/>
        </p:nvPicPr>
        <p:blipFill>
          <a:blip r:embed="rId3" cstate="print"/>
          <a:srcRect l="7225" t="64111" r="5990"/>
          <a:stretch>
            <a:fillRect/>
          </a:stretch>
        </p:blipFill>
        <p:spPr bwMode="auto">
          <a:xfrm>
            <a:off x="576064" y="1772816"/>
            <a:ext cx="6480720" cy="1922289"/>
          </a:xfrm>
          <a:prstGeom prst="rect">
            <a:avLst/>
          </a:prstGeom>
          <a:noFill/>
        </p:spPr>
      </p:pic>
      <p:pic>
        <p:nvPicPr>
          <p:cNvPr id="5" name="Picture 3" descr="examplesPP"/>
          <p:cNvPicPr>
            <a:picLocks noChangeAspect="1" noChangeArrowheads="1"/>
          </p:cNvPicPr>
          <p:nvPr/>
        </p:nvPicPr>
        <p:blipFill>
          <a:blip r:embed="rId3" cstate="print"/>
          <a:srcRect t="21091" r="92775" b="25134"/>
          <a:stretch>
            <a:fillRect/>
          </a:stretch>
        </p:blipFill>
        <p:spPr bwMode="auto">
          <a:xfrm>
            <a:off x="0" y="1052736"/>
            <a:ext cx="539552" cy="288032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Questions</a:t>
            </a:r>
            <a:endParaRPr lang="en-GB" dirty="0"/>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endParaRPr lang="en-GB" dirty="0" smtClean="0"/>
          </a:p>
          <a:p>
            <a:r>
              <a:rPr lang="en-GB" dirty="0" smtClean="0"/>
              <a:t>Can climate change signals be detected more rapidly in other biogeochemical variables?</a:t>
            </a:r>
          </a:p>
          <a:p>
            <a:endParaRPr lang="en-GB" dirty="0" smtClean="0"/>
          </a:p>
          <a:p>
            <a:r>
              <a:rPr lang="en-GB" dirty="0" smtClean="0"/>
              <a:t>How long for, and where, should we make observations if we want to detect climate change effects?</a:t>
            </a:r>
          </a:p>
          <a:p>
            <a:endParaRPr lang="en-GB" dirty="0" smtClean="0"/>
          </a:p>
          <a:p>
            <a:r>
              <a:rPr lang="en-GB" dirty="0"/>
              <a:t>And how does all this relate to our current observing capabilities?</a:t>
            </a:r>
          </a:p>
          <a:p>
            <a:endParaRPr lang="en-GB" dirty="0" smtClean="0"/>
          </a:p>
          <a:p>
            <a:endParaRPr lang="en-GB"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txBox="1">
            <a:spLocks/>
          </p:cNvSpPr>
          <p:nvPr/>
        </p:nvSpPr>
        <p:spPr>
          <a:xfrm>
            <a:off x="467544" y="157165"/>
            <a:ext cx="8229600" cy="114300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smtClean="0"/>
              <a:t>The 10 Commandments of Climate Monitoring</a:t>
            </a:r>
            <a:endParaRPr lang="en-GB" dirty="0"/>
          </a:p>
        </p:txBody>
      </p:sp>
      <p:sp>
        <p:nvSpPr>
          <p:cNvPr id="3" name="TextBox 2"/>
          <p:cNvSpPr txBox="1"/>
          <p:nvPr/>
        </p:nvSpPr>
        <p:spPr>
          <a:xfrm>
            <a:off x="382661" y="1257373"/>
            <a:ext cx="8399365" cy="5570756"/>
          </a:xfrm>
          <a:prstGeom prst="rect">
            <a:avLst/>
          </a:prstGeom>
          <a:noFill/>
        </p:spPr>
        <p:txBody>
          <a:bodyPr wrap="square" rtlCol="0">
            <a:spAutoFit/>
          </a:bodyPr>
          <a:lstStyle/>
          <a:p>
            <a:pPr marL="342900" indent="-342900">
              <a:buAutoNum type="arabicPeriod"/>
            </a:pPr>
            <a:r>
              <a:rPr lang="en-GB" sz="2000" dirty="0" smtClean="0"/>
              <a:t>Thou shalt not change instruments, sampling rates, locations etc. without a period of overlap</a:t>
            </a:r>
          </a:p>
          <a:p>
            <a:pPr marL="342900" indent="-342900">
              <a:buAutoNum type="arabicPeriod"/>
            </a:pPr>
            <a:r>
              <a:rPr lang="en-GB" sz="2000" dirty="0" smtClean="0"/>
              <a:t>Thou shalt document all data processing algorithms in detail</a:t>
            </a:r>
          </a:p>
          <a:p>
            <a:pPr marL="342900" indent="-342900">
              <a:buAutoNum type="arabicPeriod"/>
            </a:pPr>
            <a:r>
              <a:rPr lang="en-GB" sz="2000" dirty="0" smtClean="0"/>
              <a:t>Thou shalt document all instrument, station and platform history to aid interpretation</a:t>
            </a:r>
          </a:p>
          <a:p>
            <a:pPr marL="342900" indent="-342900">
              <a:buAutoNum type="arabicPeriod"/>
            </a:pPr>
            <a:r>
              <a:rPr lang="en-GB" sz="2000" dirty="0" smtClean="0"/>
              <a:t>Thou shalt not stop observations, resulting in an interrupted record</a:t>
            </a:r>
          </a:p>
          <a:p>
            <a:pPr marL="342900" indent="-342900">
              <a:buAutoNum type="arabicPeriod"/>
            </a:pPr>
            <a:r>
              <a:rPr lang="en-GB" sz="2000" dirty="0" smtClean="0"/>
              <a:t>Thou shalt ensure sufficient calibration, validation and maintenance </a:t>
            </a:r>
          </a:p>
          <a:p>
            <a:pPr marL="342900" indent="-342900">
              <a:buAutoNum type="arabicPeriod"/>
            </a:pPr>
            <a:r>
              <a:rPr lang="en-GB" sz="2000" dirty="0" smtClean="0"/>
              <a:t>Thou shalt safeguard against operational failures</a:t>
            </a:r>
          </a:p>
          <a:p>
            <a:pPr marL="342900" indent="-342900">
              <a:buAutoNum type="arabicPeriod"/>
            </a:pPr>
            <a:r>
              <a:rPr lang="en-GB" sz="2000" dirty="0" smtClean="0">
                <a:solidFill>
                  <a:srgbClr val="FF0000"/>
                </a:solidFill>
              </a:rPr>
              <a:t>Thou shalt give highest priority to data poor regions, regions sensitive to change, and variables with inadequate spatial and temporal resolution</a:t>
            </a:r>
          </a:p>
          <a:p>
            <a:pPr marL="342900" indent="-342900">
              <a:buAutoNum type="arabicPeriod"/>
            </a:pPr>
            <a:r>
              <a:rPr lang="en-GB" sz="2000" dirty="0" smtClean="0">
                <a:solidFill>
                  <a:srgbClr val="FF0000"/>
                </a:solidFill>
              </a:rPr>
              <a:t>Thou shalt provide network designers with long-term climate requirements at the outset</a:t>
            </a:r>
          </a:p>
          <a:p>
            <a:pPr marL="342900" indent="-342900">
              <a:buAutoNum type="arabicPeriod"/>
            </a:pPr>
            <a:r>
              <a:rPr lang="en-GB" sz="2000" dirty="0" smtClean="0"/>
              <a:t>Thou shalt not start new time series without a commitment to long-term monitoring</a:t>
            </a:r>
          </a:p>
          <a:p>
            <a:pPr marL="342900" indent="-342900">
              <a:buAutoNum type="arabicPeriod"/>
            </a:pPr>
            <a:r>
              <a:rPr lang="en-GB" sz="2000" dirty="0" smtClean="0"/>
              <a:t>Thou shalt put in place data management systems that make it easy to access, use and interpret the data</a:t>
            </a:r>
          </a:p>
          <a:p>
            <a:pPr marL="342900" indent="-342900">
              <a:buAutoNum type="arabicPeriod"/>
            </a:pPr>
            <a:endParaRPr lang="en-GB" dirty="0"/>
          </a:p>
          <a:p>
            <a:r>
              <a:rPr lang="en-GB" dirty="0" smtClean="0"/>
              <a:t>Karl (1995), Climatic Change</a:t>
            </a:r>
            <a:endParaRPr lang="en-GB"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57146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Model output</a:t>
            </a:r>
            <a:endParaRPr lang="en-GB" dirty="0"/>
          </a:p>
        </p:txBody>
      </p:sp>
      <p:sp>
        <p:nvSpPr>
          <p:cNvPr id="3" name="Content Placeholder 2"/>
          <p:cNvSpPr>
            <a:spLocks noGrp="1"/>
          </p:cNvSpPr>
          <p:nvPr>
            <p:ph idx="1"/>
          </p:nvPr>
        </p:nvSpPr>
        <p:spPr/>
        <p:txBody>
          <a:bodyPr/>
          <a:lstStyle/>
          <a:p>
            <a:r>
              <a:rPr lang="en-GB" dirty="0" smtClean="0"/>
              <a:t>Chosen variables are:</a:t>
            </a:r>
          </a:p>
          <a:p>
            <a:pPr lvl="1"/>
            <a:r>
              <a:rPr lang="en-GB" dirty="0" smtClean="0"/>
              <a:t>SST, pH, PP, surface </a:t>
            </a:r>
            <a:r>
              <a:rPr lang="en-GB" dirty="0" err="1" smtClean="0"/>
              <a:t>chl</a:t>
            </a:r>
            <a:r>
              <a:rPr lang="en-GB" dirty="0" smtClean="0"/>
              <a:t>, export, non-diatom PP, </a:t>
            </a:r>
            <a:r>
              <a:rPr lang="en-GB" dirty="0" err="1" smtClean="0"/>
              <a:t>thermocline</a:t>
            </a:r>
            <a:r>
              <a:rPr lang="en-GB" dirty="0" smtClean="0"/>
              <a:t> oxygen, surface nitrate</a:t>
            </a:r>
          </a:p>
          <a:p>
            <a:r>
              <a:rPr lang="en-GB" dirty="0" smtClean="0"/>
              <a:t>Output from 8 IPCC models using the RCP8.5 and control runs</a:t>
            </a:r>
          </a:p>
          <a:p>
            <a:r>
              <a:rPr lang="en-GB" dirty="0" smtClean="0"/>
              <a:t>Calculate time and space scales needed to observe trend</a:t>
            </a:r>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755</TotalTime>
  <Words>2309</Words>
  <Application>Microsoft Macintosh PowerPoint</Application>
  <PresentationFormat>On-screen Show (4:3)</PresentationFormat>
  <Paragraphs>373</Paragraphs>
  <Slides>42</Slides>
  <Notes>29</Notes>
  <HiddenSlides>0</HiddenSlides>
  <MMClips>0</MMClips>
  <ScaleCrop>false</ScaleCrop>
  <HeadingPairs>
    <vt:vector size="6" baseType="variant">
      <vt:variant>
        <vt:lpstr>Design Template</vt:lpstr>
      </vt:variant>
      <vt:variant>
        <vt:i4>2</vt:i4>
      </vt:variant>
      <vt:variant>
        <vt:lpstr>Embedded OLE Servers</vt:lpstr>
      </vt:variant>
      <vt:variant>
        <vt:i4>1</vt:i4>
      </vt:variant>
      <vt:variant>
        <vt:lpstr>Slide Titles</vt:lpstr>
      </vt:variant>
      <vt:variant>
        <vt:i4>42</vt:i4>
      </vt:variant>
    </vt:vector>
  </HeadingPairs>
  <TitlesOfParts>
    <vt:vector size="45" baseType="lpstr">
      <vt:lpstr>Office Theme</vt:lpstr>
      <vt:lpstr>Custom Design</vt:lpstr>
      <vt:lpstr>Equation</vt:lpstr>
      <vt:lpstr>Slide 1</vt:lpstr>
      <vt:lpstr>How do we expect the oceans to respond to climate change?</vt:lpstr>
      <vt:lpstr>Slide 3</vt:lpstr>
      <vt:lpstr>Trends in climate change models</vt:lpstr>
      <vt:lpstr>Can we detect these changes?</vt:lpstr>
      <vt:lpstr>Large natural variability</vt:lpstr>
      <vt:lpstr>Questions</vt:lpstr>
      <vt:lpstr>Slide 8</vt:lpstr>
      <vt:lpstr>Model output</vt:lpstr>
      <vt:lpstr>Slide 10</vt:lpstr>
      <vt:lpstr>n* results</vt:lpstr>
      <vt:lpstr>n* results</vt:lpstr>
      <vt:lpstr>Relevance to sustained observations</vt:lpstr>
      <vt:lpstr>Relevance to sustained observations</vt:lpstr>
      <vt:lpstr>Relevance to sustained observations</vt:lpstr>
      <vt:lpstr>Slide 16</vt:lpstr>
      <vt:lpstr>Slide 17</vt:lpstr>
      <vt:lpstr>Slide 18</vt:lpstr>
      <vt:lpstr>Slide 19</vt:lpstr>
      <vt:lpstr>Slide 20</vt:lpstr>
      <vt:lpstr>Slide 21</vt:lpstr>
      <vt:lpstr>BGC-SOs and representativeness</vt:lpstr>
      <vt:lpstr>Method for estimating footprint</vt:lpstr>
      <vt:lpstr>Method for estimating footprint</vt:lpstr>
      <vt:lpstr>Method for estimating footprint</vt:lpstr>
      <vt:lpstr>Method for estimating footprint</vt:lpstr>
      <vt:lpstr>Method for estimating footprint</vt:lpstr>
      <vt:lpstr>Method for estimating footprint</vt:lpstr>
      <vt:lpstr>Method for estimating footprint</vt:lpstr>
      <vt:lpstr>Footprints for chlorophyll</vt:lpstr>
      <vt:lpstr>Footprints for time series stations</vt:lpstr>
      <vt:lpstr>Coverage by fixed point observatories</vt:lpstr>
      <vt:lpstr>Size of footprint for chl</vt:lpstr>
      <vt:lpstr>Slide 34</vt:lpstr>
      <vt:lpstr>Limitations</vt:lpstr>
      <vt:lpstr>Limitations</vt:lpstr>
      <vt:lpstr>Limitations</vt:lpstr>
      <vt:lpstr>Questions</vt:lpstr>
      <vt:lpstr>Questions</vt:lpstr>
      <vt:lpstr>Questions</vt:lpstr>
      <vt:lpstr>Questions</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Stephanie Henson</dc:creator>
  <cp:lastModifiedBy>Stephanie Henson</cp:lastModifiedBy>
  <cp:revision>23</cp:revision>
  <dcterms:created xsi:type="dcterms:W3CDTF">2016-04-25T07:19:09Z</dcterms:created>
  <dcterms:modified xsi:type="dcterms:W3CDTF">2016-04-25T07:26:40Z</dcterms:modified>
</cp:coreProperties>
</file>